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notesMasterIdLst>
    <p:notesMasterId r:id="rId9"/>
  </p:notesMasterIdLst>
  <p:sldIdLst>
    <p:sldId id="257" r:id="rId2"/>
    <p:sldId id="448" r:id="rId3"/>
    <p:sldId id="442" r:id="rId4"/>
    <p:sldId id="449" r:id="rId5"/>
    <p:sldId id="450" r:id="rId6"/>
    <p:sldId id="451" r:id="rId7"/>
    <p:sldId id="446" r:id="rId8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94C4F"/>
    <a:srgbClr val="646D78"/>
    <a:srgbClr val="000000"/>
    <a:srgbClr val="48CF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21"/>
    <p:restoredTop sz="95110"/>
  </p:normalViewPr>
  <p:slideViewPr>
    <p:cSldViewPr snapToGrid="0" snapToObjects="1">
      <p:cViewPr varScale="1">
        <p:scale>
          <a:sx n="155" d="100"/>
          <a:sy n="155" d="100"/>
        </p:scale>
        <p:origin x="1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0886C-921D-F84B-9CFC-65BA030355A4}" type="datetimeFigureOut">
              <a:rPr kumimoji="1" lang="zh-CN" altLang="en-US" smtClean="0"/>
              <a:t>2021/2/25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ED9B0-4501-874E-8BCA-D6C51D50C6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B7180-7E15-4A0D-95D9-9A4C1292B94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B90C-8DE3-0347-89F7-C28044BFC3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9774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ED52-5299-DE4F-A176-C9F074CCC517}" type="datetimeFigureOut">
              <a:rPr kumimoji="1" lang="zh-CN" altLang="en-US" smtClean="0"/>
              <a:t>2021/2/25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B90C-8DE3-0347-89F7-C28044BFC3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1512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ED52-5299-DE4F-A176-C9F074CCC517}" type="datetimeFigureOut">
              <a:rPr kumimoji="1" lang="zh-CN" altLang="en-US" smtClean="0"/>
              <a:t>2021/2/25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B90C-8DE3-0347-89F7-C28044BFC3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411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非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73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ED52-5299-DE4F-A176-C9F074CCC517}" type="datetimeFigureOut">
              <a:rPr kumimoji="1" lang="zh-CN" altLang="en-US" smtClean="0"/>
              <a:t>2021/2/25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B90C-8DE3-0347-89F7-C28044BFC3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06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ED52-5299-DE4F-A176-C9F074CCC517}" type="datetimeFigureOut">
              <a:rPr kumimoji="1" lang="zh-CN" altLang="en-US" smtClean="0"/>
              <a:t>2021/2/25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B90C-8DE3-0347-89F7-C28044BFC3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0103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ED52-5299-DE4F-A176-C9F074CCC517}" type="datetimeFigureOut">
              <a:rPr kumimoji="1" lang="zh-CN" altLang="en-US" smtClean="0"/>
              <a:t>2021/2/25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B90C-8DE3-0347-89F7-C28044BFC3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3734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ED52-5299-DE4F-A176-C9F074CCC517}" type="datetimeFigureOut">
              <a:rPr kumimoji="1" lang="zh-CN" altLang="en-US" smtClean="0"/>
              <a:t>2021/2/25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B90C-8DE3-0347-89F7-C28044BFC3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899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ED52-5299-DE4F-A176-C9F074CCC517}" type="datetimeFigureOut">
              <a:rPr kumimoji="1" lang="zh-CN" altLang="en-US" smtClean="0"/>
              <a:t>2021/2/25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B90C-8DE3-0347-89F7-C28044BFC3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7110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ED52-5299-DE4F-A176-C9F074CCC517}" type="datetimeFigureOut">
              <a:rPr kumimoji="1" lang="zh-CN" altLang="en-US" smtClean="0"/>
              <a:t>2021/2/25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B90C-8DE3-0347-89F7-C28044BFC3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5133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ED52-5299-DE4F-A176-C9F074CCC517}" type="datetimeFigureOut">
              <a:rPr kumimoji="1" lang="zh-CN" altLang="en-US" smtClean="0"/>
              <a:t>2021/2/25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B90C-8DE3-0347-89F7-C28044BFC3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489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ED52-5299-DE4F-A176-C9F074CCC517}" type="datetimeFigureOut">
              <a:rPr kumimoji="1" lang="zh-CN" altLang="en-US" smtClean="0"/>
              <a:t>2021/2/25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B90C-8DE3-0347-89F7-C28044BFC3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0136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3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pytorch.org/" TargetMode="External"/><Relationship Id="rId7" Type="http://schemas.openxmlformats.org/officeDocument/2006/relationships/image" Target="../media/image6.tiff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physresearch.github.io/blog/post/ml_notes/myway2018/" TargetMode="External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tiff"/><Relationship Id="rId5" Type="http://schemas.openxmlformats.org/officeDocument/2006/relationships/hyperlink" Target="https://github.com/ryanhanwu/How-To-Ask-Questions-The-Smart-Way/blob/master/README-zh_CN.md" TargetMode="External"/><Relationship Id="rId4" Type="http://schemas.openxmlformats.org/officeDocument/2006/relationships/hyperlink" Target="http://wiki.fast.ai/index.php/How_to_ask_for_Hel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0" y="0"/>
            <a:ext cx="9144001" cy="4492532"/>
            <a:chOff x="0" y="0"/>
            <a:chExt cx="12192001" cy="5990042"/>
          </a:xfrm>
        </p:grpSpPr>
        <p:sp>
          <p:nvSpPr>
            <p:cNvPr id="12" name="矩形 11"/>
            <p:cNvSpPr/>
            <p:nvPr/>
          </p:nvSpPr>
          <p:spPr>
            <a:xfrm>
              <a:off x="7917" y="0"/>
              <a:ext cx="12184084" cy="4821381"/>
            </a:xfrm>
            <a:custGeom>
              <a:avLst/>
              <a:gdLst>
                <a:gd name="connsiteX0" fmla="*/ 0 w 2790701"/>
                <a:gd name="connsiteY0" fmla="*/ 0 h 3146961"/>
                <a:gd name="connsiteX1" fmla="*/ 2790701 w 2790701"/>
                <a:gd name="connsiteY1" fmla="*/ 0 h 3146961"/>
                <a:gd name="connsiteX2" fmla="*/ 2790701 w 2790701"/>
                <a:gd name="connsiteY2" fmla="*/ 3146961 h 3146961"/>
                <a:gd name="connsiteX3" fmla="*/ 0 w 2790701"/>
                <a:gd name="connsiteY3" fmla="*/ 3146961 h 3146961"/>
                <a:gd name="connsiteX4" fmla="*/ 0 w 2790701"/>
                <a:gd name="connsiteY4" fmla="*/ 0 h 3146961"/>
                <a:gd name="connsiteX0-1" fmla="*/ 5153891 w 7944592"/>
                <a:gd name="connsiteY0-2" fmla="*/ 0 h 5153891"/>
                <a:gd name="connsiteX1-3" fmla="*/ 7944592 w 7944592"/>
                <a:gd name="connsiteY1-4" fmla="*/ 0 h 5153891"/>
                <a:gd name="connsiteX2-5" fmla="*/ 7944592 w 7944592"/>
                <a:gd name="connsiteY2-6" fmla="*/ 3146961 h 5153891"/>
                <a:gd name="connsiteX3-7" fmla="*/ 0 w 7944592"/>
                <a:gd name="connsiteY3-8" fmla="*/ 5153891 h 5153891"/>
                <a:gd name="connsiteX4-9" fmla="*/ 5153891 w 7944592"/>
                <a:gd name="connsiteY4-10" fmla="*/ 0 h 5153891"/>
                <a:gd name="connsiteX0-11" fmla="*/ 9405258 w 12195959"/>
                <a:gd name="connsiteY0-12" fmla="*/ 0 h 4857008"/>
                <a:gd name="connsiteX1-13" fmla="*/ 12195959 w 12195959"/>
                <a:gd name="connsiteY1-14" fmla="*/ 0 h 4857008"/>
                <a:gd name="connsiteX2-15" fmla="*/ 12195959 w 12195959"/>
                <a:gd name="connsiteY2-16" fmla="*/ 3146961 h 4857008"/>
                <a:gd name="connsiteX3-17" fmla="*/ 0 w 12195959"/>
                <a:gd name="connsiteY3-18" fmla="*/ 4857008 h 4857008"/>
                <a:gd name="connsiteX4-19" fmla="*/ 9405258 w 12195959"/>
                <a:gd name="connsiteY4-20" fmla="*/ 0 h 4857008"/>
                <a:gd name="connsiteX0-21" fmla="*/ 9405258 w 12231585"/>
                <a:gd name="connsiteY0-22" fmla="*/ 0 h 4857008"/>
                <a:gd name="connsiteX1-23" fmla="*/ 12195959 w 12231585"/>
                <a:gd name="connsiteY1-24" fmla="*/ 0 h 4857008"/>
                <a:gd name="connsiteX2-25" fmla="*/ 12231585 w 12231585"/>
                <a:gd name="connsiteY2-26" fmla="*/ 4275117 h 4857008"/>
                <a:gd name="connsiteX3-27" fmla="*/ 0 w 12231585"/>
                <a:gd name="connsiteY3-28" fmla="*/ 4857008 h 4857008"/>
                <a:gd name="connsiteX4-29" fmla="*/ 9405258 w 12231585"/>
                <a:gd name="connsiteY4-30" fmla="*/ 0 h 4857008"/>
                <a:gd name="connsiteX0-31" fmla="*/ 9405258 w 12231585"/>
                <a:gd name="connsiteY0-32" fmla="*/ 0 h 4857008"/>
                <a:gd name="connsiteX1-33" fmla="*/ 12195959 w 12231585"/>
                <a:gd name="connsiteY1-34" fmla="*/ 0 h 4857008"/>
                <a:gd name="connsiteX2-35" fmla="*/ 12231585 w 12231585"/>
                <a:gd name="connsiteY2-36" fmla="*/ 4239491 h 4857008"/>
                <a:gd name="connsiteX3-37" fmla="*/ 0 w 12231585"/>
                <a:gd name="connsiteY3-38" fmla="*/ 4857008 h 4857008"/>
                <a:gd name="connsiteX4-39" fmla="*/ 9405258 w 12231585"/>
                <a:gd name="connsiteY4-40" fmla="*/ 0 h 4857008"/>
                <a:gd name="connsiteX0-41" fmla="*/ 9357757 w 12184084"/>
                <a:gd name="connsiteY0-42" fmla="*/ 0 h 4833257"/>
                <a:gd name="connsiteX1-43" fmla="*/ 12148458 w 12184084"/>
                <a:gd name="connsiteY1-44" fmla="*/ 0 h 4833257"/>
                <a:gd name="connsiteX2-45" fmla="*/ 12184084 w 12184084"/>
                <a:gd name="connsiteY2-46" fmla="*/ 4239491 h 4833257"/>
                <a:gd name="connsiteX3-47" fmla="*/ 0 w 12184084"/>
                <a:gd name="connsiteY3-48" fmla="*/ 4833257 h 4833257"/>
                <a:gd name="connsiteX4-49" fmla="*/ 9357757 w 12184084"/>
                <a:gd name="connsiteY4-50" fmla="*/ 0 h 4833257"/>
                <a:gd name="connsiteX0-51" fmla="*/ 9357757 w 12184084"/>
                <a:gd name="connsiteY0-52" fmla="*/ 0 h 4833257"/>
                <a:gd name="connsiteX1-53" fmla="*/ 12148458 w 12184084"/>
                <a:gd name="connsiteY1-54" fmla="*/ 0 h 4833257"/>
                <a:gd name="connsiteX2-55" fmla="*/ 12184084 w 12184084"/>
                <a:gd name="connsiteY2-56" fmla="*/ 4263241 h 4833257"/>
                <a:gd name="connsiteX3-57" fmla="*/ 0 w 12184084"/>
                <a:gd name="connsiteY3-58" fmla="*/ 4833257 h 4833257"/>
                <a:gd name="connsiteX4-59" fmla="*/ 9357757 w 12184084"/>
                <a:gd name="connsiteY4-60" fmla="*/ 0 h 4833257"/>
                <a:gd name="connsiteX0-61" fmla="*/ 9357757 w 12184084"/>
                <a:gd name="connsiteY0-62" fmla="*/ 0 h 4833257"/>
                <a:gd name="connsiteX1-63" fmla="*/ 12184084 w 12184084"/>
                <a:gd name="connsiteY1-64" fmla="*/ 0 h 4833257"/>
                <a:gd name="connsiteX2-65" fmla="*/ 12184084 w 12184084"/>
                <a:gd name="connsiteY2-66" fmla="*/ 4263241 h 4833257"/>
                <a:gd name="connsiteX3-67" fmla="*/ 0 w 12184084"/>
                <a:gd name="connsiteY3-68" fmla="*/ 4833257 h 4833257"/>
                <a:gd name="connsiteX4-69" fmla="*/ 9357757 w 12184084"/>
                <a:gd name="connsiteY4-70" fmla="*/ 0 h 4833257"/>
                <a:gd name="connsiteX0-71" fmla="*/ 9357757 w 12184084"/>
                <a:gd name="connsiteY0-72" fmla="*/ 0 h 4833257"/>
                <a:gd name="connsiteX1-73" fmla="*/ 12184084 w 12184084"/>
                <a:gd name="connsiteY1-74" fmla="*/ 0 h 4833257"/>
                <a:gd name="connsiteX2-75" fmla="*/ 12184084 w 12184084"/>
                <a:gd name="connsiteY2-76" fmla="*/ 4241758 h 4833257"/>
                <a:gd name="connsiteX3-77" fmla="*/ 0 w 12184084"/>
                <a:gd name="connsiteY3-78" fmla="*/ 4833257 h 4833257"/>
                <a:gd name="connsiteX4-79" fmla="*/ 9357757 w 12184084"/>
                <a:gd name="connsiteY4-80" fmla="*/ 0 h 4833257"/>
                <a:gd name="connsiteX0-81" fmla="*/ 9357757 w 12184084"/>
                <a:gd name="connsiteY0-82" fmla="*/ 0 h 4833257"/>
                <a:gd name="connsiteX1-83" fmla="*/ 12184084 w 12184084"/>
                <a:gd name="connsiteY1-84" fmla="*/ 0 h 4833257"/>
                <a:gd name="connsiteX2-85" fmla="*/ 12184084 w 12184084"/>
                <a:gd name="connsiteY2-86" fmla="*/ 4256082 h 4833257"/>
                <a:gd name="connsiteX3-87" fmla="*/ 0 w 12184084"/>
                <a:gd name="connsiteY3-88" fmla="*/ 4833257 h 4833257"/>
                <a:gd name="connsiteX4-89" fmla="*/ 9357757 w 12184084"/>
                <a:gd name="connsiteY4-90" fmla="*/ 0 h 48332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184084" h="4833257">
                  <a:moveTo>
                    <a:pt x="9357757" y="0"/>
                  </a:moveTo>
                  <a:lnTo>
                    <a:pt x="12184084" y="0"/>
                  </a:lnTo>
                  <a:lnTo>
                    <a:pt x="12184084" y="4256082"/>
                  </a:lnTo>
                  <a:lnTo>
                    <a:pt x="0" y="4833257"/>
                  </a:lnTo>
                  <a:lnTo>
                    <a:pt x="9357757" y="0"/>
                  </a:lnTo>
                  <a:close/>
                </a:path>
              </a:pathLst>
            </a:custGeom>
            <a:solidFill>
              <a:srgbClr val="636D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3"/>
            </a:p>
          </p:txBody>
        </p:sp>
        <p:pic>
          <p:nvPicPr>
            <p:cNvPr id="24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14" b="28012"/>
            <a:stretch>
              <a:fillRect/>
            </a:stretch>
          </p:blipFill>
          <p:spPr>
            <a:xfrm>
              <a:off x="0" y="0"/>
              <a:ext cx="11079678" cy="4916384"/>
            </a:xfrm>
            <a:prstGeom prst="rect">
              <a:avLst/>
            </a:prstGeom>
          </p:spPr>
        </p:pic>
        <p:pic>
          <p:nvPicPr>
            <p:cNvPr id="25" name="Picture 30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7" r="52857" b="10989"/>
            <a:stretch>
              <a:fillRect/>
            </a:stretch>
          </p:blipFill>
          <p:spPr>
            <a:xfrm>
              <a:off x="240095" y="195213"/>
              <a:ext cx="4837024" cy="5794829"/>
            </a:xfrm>
            <a:prstGeom prst="rect">
              <a:avLst/>
            </a:prstGeom>
          </p:spPr>
        </p:pic>
        <p:grpSp>
          <p:nvGrpSpPr>
            <p:cNvPr id="43" name="Group 378"/>
            <p:cNvGrpSpPr/>
            <p:nvPr/>
          </p:nvGrpSpPr>
          <p:grpSpPr>
            <a:xfrm>
              <a:off x="10133112" y="4013334"/>
              <a:ext cx="808040" cy="808047"/>
              <a:chOff x="6958036" y="2967073"/>
              <a:chExt cx="808040" cy="808047"/>
            </a:xfrm>
          </p:grpSpPr>
          <p:sp>
            <p:nvSpPr>
              <p:cNvPr id="44" name="Freeform 209"/>
              <p:cNvSpPr/>
              <p:nvPr userDrawn="1"/>
            </p:nvSpPr>
            <p:spPr bwMode="auto">
              <a:xfrm>
                <a:off x="6958036" y="2967073"/>
                <a:ext cx="808040" cy="808047"/>
              </a:xfrm>
              <a:custGeom>
                <a:avLst/>
                <a:gdLst>
                  <a:gd name="T0" fmla="*/ 1017 w 1017"/>
                  <a:gd name="T1" fmla="*/ 535 h 1017"/>
                  <a:gd name="T2" fmla="*/ 1007 w 1017"/>
                  <a:gd name="T3" fmla="*/ 612 h 1017"/>
                  <a:gd name="T4" fmla="*/ 987 w 1017"/>
                  <a:gd name="T5" fmla="*/ 684 h 1017"/>
                  <a:gd name="T6" fmla="*/ 956 w 1017"/>
                  <a:gd name="T7" fmla="*/ 751 h 1017"/>
                  <a:gd name="T8" fmla="*/ 917 w 1017"/>
                  <a:gd name="T9" fmla="*/ 813 h 1017"/>
                  <a:gd name="T10" fmla="*/ 868 w 1017"/>
                  <a:gd name="T11" fmla="*/ 869 h 1017"/>
                  <a:gd name="T12" fmla="*/ 813 w 1017"/>
                  <a:gd name="T13" fmla="*/ 917 h 1017"/>
                  <a:gd name="T14" fmla="*/ 751 w 1017"/>
                  <a:gd name="T15" fmla="*/ 956 h 1017"/>
                  <a:gd name="T16" fmla="*/ 684 w 1017"/>
                  <a:gd name="T17" fmla="*/ 987 h 1017"/>
                  <a:gd name="T18" fmla="*/ 611 w 1017"/>
                  <a:gd name="T19" fmla="*/ 1007 h 1017"/>
                  <a:gd name="T20" fmla="*/ 535 w 1017"/>
                  <a:gd name="T21" fmla="*/ 1017 h 1017"/>
                  <a:gd name="T22" fmla="*/ 482 w 1017"/>
                  <a:gd name="T23" fmla="*/ 1017 h 1017"/>
                  <a:gd name="T24" fmla="*/ 406 w 1017"/>
                  <a:gd name="T25" fmla="*/ 1007 h 1017"/>
                  <a:gd name="T26" fmla="*/ 334 w 1017"/>
                  <a:gd name="T27" fmla="*/ 987 h 1017"/>
                  <a:gd name="T28" fmla="*/ 266 w 1017"/>
                  <a:gd name="T29" fmla="*/ 956 h 1017"/>
                  <a:gd name="T30" fmla="*/ 205 w 1017"/>
                  <a:gd name="T31" fmla="*/ 917 h 1017"/>
                  <a:gd name="T32" fmla="*/ 150 w 1017"/>
                  <a:gd name="T33" fmla="*/ 869 h 1017"/>
                  <a:gd name="T34" fmla="*/ 101 w 1017"/>
                  <a:gd name="T35" fmla="*/ 813 h 1017"/>
                  <a:gd name="T36" fmla="*/ 62 w 1017"/>
                  <a:gd name="T37" fmla="*/ 751 h 1017"/>
                  <a:gd name="T38" fmla="*/ 31 w 1017"/>
                  <a:gd name="T39" fmla="*/ 684 h 1017"/>
                  <a:gd name="T40" fmla="*/ 10 w 1017"/>
                  <a:gd name="T41" fmla="*/ 612 h 1017"/>
                  <a:gd name="T42" fmla="*/ 1 w 1017"/>
                  <a:gd name="T43" fmla="*/ 535 h 1017"/>
                  <a:gd name="T44" fmla="*/ 1 w 1017"/>
                  <a:gd name="T45" fmla="*/ 483 h 1017"/>
                  <a:gd name="T46" fmla="*/ 10 w 1017"/>
                  <a:gd name="T47" fmla="*/ 407 h 1017"/>
                  <a:gd name="T48" fmla="*/ 31 w 1017"/>
                  <a:gd name="T49" fmla="*/ 334 h 1017"/>
                  <a:gd name="T50" fmla="*/ 62 w 1017"/>
                  <a:gd name="T51" fmla="*/ 266 h 1017"/>
                  <a:gd name="T52" fmla="*/ 101 w 1017"/>
                  <a:gd name="T53" fmla="*/ 204 h 1017"/>
                  <a:gd name="T54" fmla="*/ 150 w 1017"/>
                  <a:gd name="T55" fmla="*/ 149 h 1017"/>
                  <a:gd name="T56" fmla="*/ 205 w 1017"/>
                  <a:gd name="T57" fmla="*/ 101 h 1017"/>
                  <a:gd name="T58" fmla="*/ 266 w 1017"/>
                  <a:gd name="T59" fmla="*/ 61 h 1017"/>
                  <a:gd name="T60" fmla="*/ 334 w 1017"/>
                  <a:gd name="T61" fmla="*/ 31 h 1017"/>
                  <a:gd name="T62" fmla="*/ 406 w 1017"/>
                  <a:gd name="T63" fmla="*/ 10 h 1017"/>
                  <a:gd name="T64" fmla="*/ 482 w 1017"/>
                  <a:gd name="T65" fmla="*/ 1 h 1017"/>
                  <a:gd name="T66" fmla="*/ 535 w 1017"/>
                  <a:gd name="T67" fmla="*/ 1 h 1017"/>
                  <a:gd name="T68" fmla="*/ 611 w 1017"/>
                  <a:gd name="T69" fmla="*/ 10 h 1017"/>
                  <a:gd name="T70" fmla="*/ 684 w 1017"/>
                  <a:gd name="T71" fmla="*/ 31 h 1017"/>
                  <a:gd name="T72" fmla="*/ 751 w 1017"/>
                  <a:gd name="T73" fmla="*/ 61 h 1017"/>
                  <a:gd name="T74" fmla="*/ 813 w 1017"/>
                  <a:gd name="T75" fmla="*/ 101 h 1017"/>
                  <a:gd name="T76" fmla="*/ 868 w 1017"/>
                  <a:gd name="T77" fmla="*/ 149 h 1017"/>
                  <a:gd name="T78" fmla="*/ 917 w 1017"/>
                  <a:gd name="T79" fmla="*/ 204 h 1017"/>
                  <a:gd name="T80" fmla="*/ 956 w 1017"/>
                  <a:gd name="T81" fmla="*/ 266 h 1017"/>
                  <a:gd name="T82" fmla="*/ 987 w 1017"/>
                  <a:gd name="T83" fmla="*/ 334 h 1017"/>
                  <a:gd name="T84" fmla="*/ 1007 w 1017"/>
                  <a:gd name="T85" fmla="*/ 407 h 1017"/>
                  <a:gd name="T86" fmla="*/ 1017 w 1017"/>
                  <a:gd name="T87" fmla="*/ 483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7" h="1017">
                    <a:moveTo>
                      <a:pt x="1017" y="509"/>
                    </a:moveTo>
                    <a:lnTo>
                      <a:pt x="1017" y="509"/>
                    </a:lnTo>
                    <a:lnTo>
                      <a:pt x="1017" y="535"/>
                    </a:lnTo>
                    <a:lnTo>
                      <a:pt x="1014" y="561"/>
                    </a:lnTo>
                    <a:lnTo>
                      <a:pt x="1011" y="586"/>
                    </a:lnTo>
                    <a:lnTo>
                      <a:pt x="1007" y="612"/>
                    </a:lnTo>
                    <a:lnTo>
                      <a:pt x="1002" y="636"/>
                    </a:lnTo>
                    <a:lnTo>
                      <a:pt x="995" y="660"/>
                    </a:lnTo>
                    <a:lnTo>
                      <a:pt x="987" y="684"/>
                    </a:lnTo>
                    <a:lnTo>
                      <a:pt x="978" y="707"/>
                    </a:lnTo>
                    <a:lnTo>
                      <a:pt x="967" y="729"/>
                    </a:lnTo>
                    <a:lnTo>
                      <a:pt x="956" y="751"/>
                    </a:lnTo>
                    <a:lnTo>
                      <a:pt x="944" y="773"/>
                    </a:lnTo>
                    <a:lnTo>
                      <a:pt x="930" y="794"/>
                    </a:lnTo>
                    <a:lnTo>
                      <a:pt x="917" y="813"/>
                    </a:lnTo>
                    <a:lnTo>
                      <a:pt x="902" y="833"/>
                    </a:lnTo>
                    <a:lnTo>
                      <a:pt x="885" y="851"/>
                    </a:lnTo>
                    <a:lnTo>
                      <a:pt x="868" y="869"/>
                    </a:lnTo>
                    <a:lnTo>
                      <a:pt x="851" y="886"/>
                    </a:lnTo>
                    <a:lnTo>
                      <a:pt x="832" y="901"/>
                    </a:lnTo>
                    <a:lnTo>
                      <a:pt x="813" y="917"/>
                    </a:lnTo>
                    <a:lnTo>
                      <a:pt x="793" y="931"/>
                    </a:lnTo>
                    <a:lnTo>
                      <a:pt x="773" y="944"/>
                    </a:lnTo>
                    <a:lnTo>
                      <a:pt x="751" y="956"/>
                    </a:lnTo>
                    <a:lnTo>
                      <a:pt x="729" y="968"/>
                    </a:lnTo>
                    <a:lnTo>
                      <a:pt x="707" y="978"/>
                    </a:lnTo>
                    <a:lnTo>
                      <a:pt x="684" y="987"/>
                    </a:lnTo>
                    <a:lnTo>
                      <a:pt x="660" y="994"/>
                    </a:lnTo>
                    <a:lnTo>
                      <a:pt x="636" y="1001"/>
                    </a:lnTo>
                    <a:lnTo>
                      <a:pt x="611" y="1007"/>
                    </a:lnTo>
                    <a:lnTo>
                      <a:pt x="586" y="1012"/>
                    </a:lnTo>
                    <a:lnTo>
                      <a:pt x="561" y="1015"/>
                    </a:lnTo>
                    <a:lnTo>
                      <a:pt x="535" y="1017"/>
                    </a:lnTo>
                    <a:lnTo>
                      <a:pt x="509" y="1017"/>
                    </a:lnTo>
                    <a:lnTo>
                      <a:pt x="509" y="1017"/>
                    </a:lnTo>
                    <a:lnTo>
                      <a:pt x="482" y="1017"/>
                    </a:lnTo>
                    <a:lnTo>
                      <a:pt x="457" y="1015"/>
                    </a:lnTo>
                    <a:lnTo>
                      <a:pt x="432" y="1012"/>
                    </a:lnTo>
                    <a:lnTo>
                      <a:pt x="406" y="1007"/>
                    </a:lnTo>
                    <a:lnTo>
                      <a:pt x="381" y="1001"/>
                    </a:lnTo>
                    <a:lnTo>
                      <a:pt x="358" y="994"/>
                    </a:lnTo>
                    <a:lnTo>
                      <a:pt x="334" y="987"/>
                    </a:lnTo>
                    <a:lnTo>
                      <a:pt x="311" y="978"/>
                    </a:lnTo>
                    <a:lnTo>
                      <a:pt x="288" y="968"/>
                    </a:lnTo>
                    <a:lnTo>
                      <a:pt x="266" y="956"/>
                    </a:lnTo>
                    <a:lnTo>
                      <a:pt x="245" y="944"/>
                    </a:lnTo>
                    <a:lnTo>
                      <a:pt x="224" y="931"/>
                    </a:lnTo>
                    <a:lnTo>
                      <a:pt x="205" y="917"/>
                    </a:lnTo>
                    <a:lnTo>
                      <a:pt x="185" y="901"/>
                    </a:lnTo>
                    <a:lnTo>
                      <a:pt x="167" y="886"/>
                    </a:lnTo>
                    <a:lnTo>
                      <a:pt x="150" y="869"/>
                    </a:lnTo>
                    <a:lnTo>
                      <a:pt x="132" y="851"/>
                    </a:lnTo>
                    <a:lnTo>
                      <a:pt x="116" y="833"/>
                    </a:lnTo>
                    <a:lnTo>
                      <a:pt x="101" y="813"/>
                    </a:lnTo>
                    <a:lnTo>
                      <a:pt x="87" y="794"/>
                    </a:lnTo>
                    <a:lnTo>
                      <a:pt x="74" y="773"/>
                    </a:lnTo>
                    <a:lnTo>
                      <a:pt x="62" y="751"/>
                    </a:lnTo>
                    <a:lnTo>
                      <a:pt x="50" y="729"/>
                    </a:lnTo>
                    <a:lnTo>
                      <a:pt x="40" y="707"/>
                    </a:lnTo>
                    <a:lnTo>
                      <a:pt x="31" y="684"/>
                    </a:lnTo>
                    <a:lnTo>
                      <a:pt x="23" y="660"/>
                    </a:lnTo>
                    <a:lnTo>
                      <a:pt x="16" y="636"/>
                    </a:lnTo>
                    <a:lnTo>
                      <a:pt x="10" y="612"/>
                    </a:lnTo>
                    <a:lnTo>
                      <a:pt x="6" y="586"/>
                    </a:lnTo>
                    <a:lnTo>
                      <a:pt x="3" y="561"/>
                    </a:lnTo>
                    <a:lnTo>
                      <a:pt x="1" y="535"/>
                    </a:lnTo>
                    <a:lnTo>
                      <a:pt x="0" y="509"/>
                    </a:lnTo>
                    <a:lnTo>
                      <a:pt x="0" y="509"/>
                    </a:lnTo>
                    <a:lnTo>
                      <a:pt x="1" y="483"/>
                    </a:lnTo>
                    <a:lnTo>
                      <a:pt x="3" y="457"/>
                    </a:lnTo>
                    <a:lnTo>
                      <a:pt x="6" y="431"/>
                    </a:lnTo>
                    <a:lnTo>
                      <a:pt x="10" y="407"/>
                    </a:lnTo>
                    <a:lnTo>
                      <a:pt x="16" y="381"/>
                    </a:lnTo>
                    <a:lnTo>
                      <a:pt x="23" y="357"/>
                    </a:lnTo>
                    <a:lnTo>
                      <a:pt x="31" y="334"/>
                    </a:lnTo>
                    <a:lnTo>
                      <a:pt x="40" y="311"/>
                    </a:lnTo>
                    <a:lnTo>
                      <a:pt x="50" y="288"/>
                    </a:lnTo>
                    <a:lnTo>
                      <a:pt x="62" y="266"/>
                    </a:lnTo>
                    <a:lnTo>
                      <a:pt x="74" y="245"/>
                    </a:lnTo>
                    <a:lnTo>
                      <a:pt x="87" y="225"/>
                    </a:lnTo>
                    <a:lnTo>
                      <a:pt x="101" y="204"/>
                    </a:lnTo>
                    <a:lnTo>
                      <a:pt x="116" y="185"/>
                    </a:lnTo>
                    <a:lnTo>
                      <a:pt x="132" y="167"/>
                    </a:lnTo>
                    <a:lnTo>
                      <a:pt x="150" y="149"/>
                    </a:lnTo>
                    <a:lnTo>
                      <a:pt x="167" y="132"/>
                    </a:lnTo>
                    <a:lnTo>
                      <a:pt x="185" y="116"/>
                    </a:lnTo>
                    <a:lnTo>
                      <a:pt x="205" y="101"/>
                    </a:lnTo>
                    <a:lnTo>
                      <a:pt x="224" y="86"/>
                    </a:lnTo>
                    <a:lnTo>
                      <a:pt x="245" y="74"/>
                    </a:lnTo>
                    <a:lnTo>
                      <a:pt x="266" y="61"/>
                    </a:lnTo>
                    <a:lnTo>
                      <a:pt x="288" y="51"/>
                    </a:lnTo>
                    <a:lnTo>
                      <a:pt x="311" y="40"/>
                    </a:lnTo>
                    <a:lnTo>
                      <a:pt x="334" y="31"/>
                    </a:lnTo>
                    <a:lnTo>
                      <a:pt x="358" y="23"/>
                    </a:lnTo>
                    <a:lnTo>
                      <a:pt x="381" y="16"/>
                    </a:lnTo>
                    <a:lnTo>
                      <a:pt x="406" y="10"/>
                    </a:lnTo>
                    <a:lnTo>
                      <a:pt x="432" y="6"/>
                    </a:lnTo>
                    <a:lnTo>
                      <a:pt x="457" y="2"/>
                    </a:lnTo>
                    <a:lnTo>
                      <a:pt x="482" y="1"/>
                    </a:lnTo>
                    <a:lnTo>
                      <a:pt x="509" y="0"/>
                    </a:lnTo>
                    <a:lnTo>
                      <a:pt x="509" y="0"/>
                    </a:lnTo>
                    <a:lnTo>
                      <a:pt x="535" y="1"/>
                    </a:lnTo>
                    <a:lnTo>
                      <a:pt x="561" y="2"/>
                    </a:lnTo>
                    <a:lnTo>
                      <a:pt x="586" y="6"/>
                    </a:lnTo>
                    <a:lnTo>
                      <a:pt x="611" y="10"/>
                    </a:lnTo>
                    <a:lnTo>
                      <a:pt x="636" y="16"/>
                    </a:lnTo>
                    <a:lnTo>
                      <a:pt x="660" y="23"/>
                    </a:lnTo>
                    <a:lnTo>
                      <a:pt x="684" y="31"/>
                    </a:lnTo>
                    <a:lnTo>
                      <a:pt x="707" y="40"/>
                    </a:lnTo>
                    <a:lnTo>
                      <a:pt x="729" y="51"/>
                    </a:lnTo>
                    <a:lnTo>
                      <a:pt x="751" y="61"/>
                    </a:lnTo>
                    <a:lnTo>
                      <a:pt x="773" y="74"/>
                    </a:lnTo>
                    <a:lnTo>
                      <a:pt x="793" y="86"/>
                    </a:lnTo>
                    <a:lnTo>
                      <a:pt x="813" y="101"/>
                    </a:lnTo>
                    <a:lnTo>
                      <a:pt x="832" y="116"/>
                    </a:lnTo>
                    <a:lnTo>
                      <a:pt x="851" y="132"/>
                    </a:lnTo>
                    <a:lnTo>
                      <a:pt x="868" y="149"/>
                    </a:lnTo>
                    <a:lnTo>
                      <a:pt x="885" y="167"/>
                    </a:lnTo>
                    <a:lnTo>
                      <a:pt x="902" y="185"/>
                    </a:lnTo>
                    <a:lnTo>
                      <a:pt x="917" y="204"/>
                    </a:lnTo>
                    <a:lnTo>
                      <a:pt x="930" y="225"/>
                    </a:lnTo>
                    <a:lnTo>
                      <a:pt x="944" y="245"/>
                    </a:lnTo>
                    <a:lnTo>
                      <a:pt x="956" y="266"/>
                    </a:lnTo>
                    <a:lnTo>
                      <a:pt x="967" y="288"/>
                    </a:lnTo>
                    <a:lnTo>
                      <a:pt x="978" y="311"/>
                    </a:lnTo>
                    <a:lnTo>
                      <a:pt x="987" y="334"/>
                    </a:lnTo>
                    <a:lnTo>
                      <a:pt x="995" y="357"/>
                    </a:lnTo>
                    <a:lnTo>
                      <a:pt x="1002" y="381"/>
                    </a:lnTo>
                    <a:lnTo>
                      <a:pt x="1007" y="407"/>
                    </a:lnTo>
                    <a:lnTo>
                      <a:pt x="1011" y="431"/>
                    </a:lnTo>
                    <a:lnTo>
                      <a:pt x="1014" y="457"/>
                    </a:lnTo>
                    <a:lnTo>
                      <a:pt x="1017" y="483"/>
                    </a:lnTo>
                    <a:lnTo>
                      <a:pt x="1017" y="509"/>
                    </a:lnTo>
                    <a:lnTo>
                      <a:pt x="1017" y="509"/>
                    </a:lnTo>
                    <a:close/>
                  </a:path>
                </a:pathLst>
              </a:custGeom>
              <a:solidFill>
                <a:srgbClr val="49CF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45" name="Freeform 210"/>
              <p:cNvSpPr>
                <a:spLocks noEditPoints="1"/>
              </p:cNvSpPr>
              <p:nvPr userDrawn="1"/>
            </p:nvSpPr>
            <p:spPr bwMode="auto">
              <a:xfrm>
                <a:off x="7075512" y="3165513"/>
                <a:ext cx="574677" cy="360367"/>
              </a:xfrm>
              <a:custGeom>
                <a:avLst/>
                <a:gdLst>
                  <a:gd name="T0" fmla="*/ 629 w 726"/>
                  <a:gd name="T1" fmla="*/ 223 h 454"/>
                  <a:gd name="T2" fmla="*/ 452 w 726"/>
                  <a:gd name="T3" fmla="*/ 141 h 454"/>
                  <a:gd name="T4" fmla="*/ 462 w 726"/>
                  <a:gd name="T5" fmla="*/ 137 h 454"/>
                  <a:gd name="T6" fmla="*/ 466 w 726"/>
                  <a:gd name="T7" fmla="*/ 16 h 454"/>
                  <a:gd name="T8" fmla="*/ 462 w 726"/>
                  <a:gd name="T9" fmla="*/ 5 h 454"/>
                  <a:gd name="T10" fmla="*/ 274 w 726"/>
                  <a:gd name="T11" fmla="*/ 0 h 454"/>
                  <a:gd name="T12" fmla="*/ 264 w 726"/>
                  <a:gd name="T13" fmla="*/ 5 h 454"/>
                  <a:gd name="T14" fmla="*/ 259 w 726"/>
                  <a:gd name="T15" fmla="*/ 126 h 454"/>
                  <a:gd name="T16" fmla="*/ 264 w 726"/>
                  <a:gd name="T17" fmla="*/ 137 h 454"/>
                  <a:gd name="T18" fmla="*/ 356 w 726"/>
                  <a:gd name="T19" fmla="*/ 141 h 454"/>
                  <a:gd name="T20" fmla="*/ 97 w 726"/>
                  <a:gd name="T21" fmla="*/ 313 h 454"/>
                  <a:gd name="T22" fmla="*/ 9 w 726"/>
                  <a:gd name="T23" fmla="*/ 314 h 454"/>
                  <a:gd name="T24" fmla="*/ 0 w 726"/>
                  <a:gd name="T25" fmla="*/ 328 h 454"/>
                  <a:gd name="T26" fmla="*/ 1 w 726"/>
                  <a:gd name="T27" fmla="*/ 445 h 454"/>
                  <a:gd name="T28" fmla="*/ 15 w 726"/>
                  <a:gd name="T29" fmla="*/ 454 h 454"/>
                  <a:gd name="T30" fmla="*/ 197 w 726"/>
                  <a:gd name="T31" fmla="*/ 453 h 454"/>
                  <a:gd name="T32" fmla="*/ 206 w 726"/>
                  <a:gd name="T33" fmla="*/ 439 h 454"/>
                  <a:gd name="T34" fmla="*/ 205 w 726"/>
                  <a:gd name="T35" fmla="*/ 323 h 454"/>
                  <a:gd name="T36" fmla="*/ 191 w 726"/>
                  <a:gd name="T37" fmla="*/ 313 h 454"/>
                  <a:gd name="T38" fmla="*/ 356 w 726"/>
                  <a:gd name="T39" fmla="*/ 236 h 454"/>
                  <a:gd name="T40" fmla="*/ 274 w 726"/>
                  <a:gd name="T41" fmla="*/ 313 h 454"/>
                  <a:gd name="T42" fmla="*/ 260 w 726"/>
                  <a:gd name="T43" fmla="*/ 323 h 454"/>
                  <a:gd name="T44" fmla="*/ 259 w 726"/>
                  <a:gd name="T45" fmla="*/ 439 h 454"/>
                  <a:gd name="T46" fmla="*/ 268 w 726"/>
                  <a:gd name="T47" fmla="*/ 453 h 454"/>
                  <a:gd name="T48" fmla="*/ 452 w 726"/>
                  <a:gd name="T49" fmla="*/ 454 h 454"/>
                  <a:gd name="T50" fmla="*/ 465 w 726"/>
                  <a:gd name="T51" fmla="*/ 445 h 454"/>
                  <a:gd name="T52" fmla="*/ 466 w 726"/>
                  <a:gd name="T53" fmla="*/ 328 h 454"/>
                  <a:gd name="T54" fmla="*/ 457 w 726"/>
                  <a:gd name="T55" fmla="*/ 314 h 454"/>
                  <a:gd name="T56" fmla="*/ 370 w 726"/>
                  <a:gd name="T57" fmla="*/ 236 h 454"/>
                  <a:gd name="T58" fmla="*/ 534 w 726"/>
                  <a:gd name="T59" fmla="*/ 313 h 454"/>
                  <a:gd name="T60" fmla="*/ 523 w 726"/>
                  <a:gd name="T61" fmla="*/ 318 h 454"/>
                  <a:gd name="T62" fmla="*/ 519 w 726"/>
                  <a:gd name="T63" fmla="*/ 439 h 454"/>
                  <a:gd name="T64" fmla="*/ 523 w 726"/>
                  <a:gd name="T65" fmla="*/ 449 h 454"/>
                  <a:gd name="T66" fmla="*/ 711 w 726"/>
                  <a:gd name="T67" fmla="*/ 454 h 454"/>
                  <a:gd name="T68" fmla="*/ 721 w 726"/>
                  <a:gd name="T69" fmla="*/ 449 h 454"/>
                  <a:gd name="T70" fmla="*/ 726 w 726"/>
                  <a:gd name="T71" fmla="*/ 328 h 454"/>
                  <a:gd name="T72" fmla="*/ 721 w 726"/>
                  <a:gd name="T73" fmla="*/ 318 h 454"/>
                  <a:gd name="T74" fmla="*/ 711 w 726"/>
                  <a:gd name="T75" fmla="*/ 313 h 454"/>
                  <a:gd name="T76" fmla="*/ 272 w 726"/>
                  <a:gd name="T77" fmla="*/ 16 h 454"/>
                  <a:gd name="T78" fmla="*/ 452 w 726"/>
                  <a:gd name="T79" fmla="*/ 14 h 454"/>
                  <a:gd name="T80" fmla="*/ 453 w 726"/>
                  <a:gd name="T81" fmla="*/ 16 h 454"/>
                  <a:gd name="T82" fmla="*/ 453 w 726"/>
                  <a:gd name="T83" fmla="*/ 128 h 454"/>
                  <a:gd name="T84" fmla="*/ 274 w 726"/>
                  <a:gd name="T85" fmla="*/ 128 h 454"/>
                  <a:gd name="T86" fmla="*/ 272 w 726"/>
                  <a:gd name="T87" fmla="*/ 126 h 454"/>
                  <a:gd name="T88" fmla="*/ 194 w 726"/>
                  <a:gd name="T89" fmla="*/ 439 h 454"/>
                  <a:gd name="T90" fmla="*/ 15 w 726"/>
                  <a:gd name="T91" fmla="*/ 441 h 454"/>
                  <a:gd name="T92" fmla="*/ 13 w 726"/>
                  <a:gd name="T93" fmla="*/ 439 h 454"/>
                  <a:gd name="T94" fmla="*/ 13 w 726"/>
                  <a:gd name="T95" fmla="*/ 327 h 454"/>
                  <a:gd name="T96" fmla="*/ 191 w 726"/>
                  <a:gd name="T97" fmla="*/ 326 h 454"/>
                  <a:gd name="T98" fmla="*/ 194 w 726"/>
                  <a:gd name="T99" fmla="*/ 328 h 454"/>
                  <a:gd name="T100" fmla="*/ 453 w 726"/>
                  <a:gd name="T101" fmla="*/ 439 h 454"/>
                  <a:gd name="T102" fmla="*/ 274 w 726"/>
                  <a:gd name="T103" fmla="*/ 441 h 454"/>
                  <a:gd name="T104" fmla="*/ 272 w 726"/>
                  <a:gd name="T105" fmla="*/ 439 h 454"/>
                  <a:gd name="T106" fmla="*/ 273 w 726"/>
                  <a:gd name="T107" fmla="*/ 327 h 454"/>
                  <a:gd name="T108" fmla="*/ 452 w 726"/>
                  <a:gd name="T109" fmla="*/ 326 h 454"/>
                  <a:gd name="T110" fmla="*/ 453 w 726"/>
                  <a:gd name="T111" fmla="*/ 328 h 454"/>
                  <a:gd name="T112" fmla="*/ 712 w 726"/>
                  <a:gd name="T113" fmla="*/ 440 h 454"/>
                  <a:gd name="T114" fmla="*/ 534 w 726"/>
                  <a:gd name="T115" fmla="*/ 441 h 454"/>
                  <a:gd name="T116" fmla="*/ 532 w 726"/>
                  <a:gd name="T117" fmla="*/ 328 h 454"/>
                  <a:gd name="T118" fmla="*/ 534 w 726"/>
                  <a:gd name="T119" fmla="*/ 326 h 454"/>
                  <a:gd name="T120" fmla="*/ 712 w 726"/>
                  <a:gd name="T121" fmla="*/ 327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26" h="454">
                    <a:moveTo>
                      <a:pt x="711" y="313"/>
                    </a:moveTo>
                    <a:lnTo>
                      <a:pt x="629" y="313"/>
                    </a:lnTo>
                    <a:lnTo>
                      <a:pt x="629" y="223"/>
                    </a:lnTo>
                    <a:lnTo>
                      <a:pt x="370" y="223"/>
                    </a:lnTo>
                    <a:lnTo>
                      <a:pt x="370" y="141"/>
                    </a:lnTo>
                    <a:lnTo>
                      <a:pt x="452" y="141"/>
                    </a:lnTo>
                    <a:lnTo>
                      <a:pt x="452" y="141"/>
                    </a:lnTo>
                    <a:lnTo>
                      <a:pt x="457" y="139"/>
                    </a:lnTo>
                    <a:lnTo>
                      <a:pt x="462" y="137"/>
                    </a:lnTo>
                    <a:lnTo>
                      <a:pt x="465" y="131"/>
                    </a:lnTo>
                    <a:lnTo>
                      <a:pt x="466" y="126"/>
                    </a:lnTo>
                    <a:lnTo>
                      <a:pt x="466" y="16"/>
                    </a:lnTo>
                    <a:lnTo>
                      <a:pt x="466" y="16"/>
                    </a:lnTo>
                    <a:lnTo>
                      <a:pt x="465" y="9"/>
                    </a:lnTo>
                    <a:lnTo>
                      <a:pt x="462" y="5"/>
                    </a:lnTo>
                    <a:lnTo>
                      <a:pt x="457" y="2"/>
                    </a:lnTo>
                    <a:lnTo>
                      <a:pt x="452" y="0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68" y="2"/>
                    </a:lnTo>
                    <a:lnTo>
                      <a:pt x="264" y="5"/>
                    </a:lnTo>
                    <a:lnTo>
                      <a:pt x="260" y="9"/>
                    </a:lnTo>
                    <a:lnTo>
                      <a:pt x="259" y="16"/>
                    </a:lnTo>
                    <a:lnTo>
                      <a:pt x="259" y="126"/>
                    </a:lnTo>
                    <a:lnTo>
                      <a:pt x="259" y="126"/>
                    </a:lnTo>
                    <a:lnTo>
                      <a:pt x="260" y="131"/>
                    </a:lnTo>
                    <a:lnTo>
                      <a:pt x="264" y="137"/>
                    </a:lnTo>
                    <a:lnTo>
                      <a:pt x="268" y="139"/>
                    </a:lnTo>
                    <a:lnTo>
                      <a:pt x="274" y="141"/>
                    </a:lnTo>
                    <a:lnTo>
                      <a:pt x="356" y="141"/>
                    </a:lnTo>
                    <a:lnTo>
                      <a:pt x="356" y="223"/>
                    </a:lnTo>
                    <a:lnTo>
                      <a:pt x="97" y="223"/>
                    </a:lnTo>
                    <a:lnTo>
                      <a:pt x="97" y="313"/>
                    </a:lnTo>
                    <a:lnTo>
                      <a:pt x="15" y="313"/>
                    </a:lnTo>
                    <a:lnTo>
                      <a:pt x="15" y="313"/>
                    </a:lnTo>
                    <a:lnTo>
                      <a:pt x="9" y="314"/>
                    </a:lnTo>
                    <a:lnTo>
                      <a:pt x="4" y="318"/>
                    </a:lnTo>
                    <a:lnTo>
                      <a:pt x="1" y="323"/>
                    </a:lnTo>
                    <a:lnTo>
                      <a:pt x="0" y="328"/>
                    </a:lnTo>
                    <a:lnTo>
                      <a:pt x="0" y="439"/>
                    </a:lnTo>
                    <a:lnTo>
                      <a:pt x="0" y="439"/>
                    </a:lnTo>
                    <a:lnTo>
                      <a:pt x="1" y="445"/>
                    </a:lnTo>
                    <a:lnTo>
                      <a:pt x="4" y="449"/>
                    </a:lnTo>
                    <a:lnTo>
                      <a:pt x="9" y="453"/>
                    </a:lnTo>
                    <a:lnTo>
                      <a:pt x="15" y="454"/>
                    </a:lnTo>
                    <a:lnTo>
                      <a:pt x="191" y="454"/>
                    </a:lnTo>
                    <a:lnTo>
                      <a:pt x="191" y="454"/>
                    </a:lnTo>
                    <a:lnTo>
                      <a:pt x="197" y="453"/>
                    </a:lnTo>
                    <a:lnTo>
                      <a:pt x="202" y="449"/>
                    </a:lnTo>
                    <a:lnTo>
                      <a:pt x="205" y="445"/>
                    </a:lnTo>
                    <a:lnTo>
                      <a:pt x="206" y="439"/>
                    </a:lnTo>
                    <a:lnTo>
                      <a:pt x="206" y="328"/>
                    </a:lnTo>
                    <a:lnTo>
                      <a:pt x="206" y="328"/>
                    </a:lnTo>
                    <a:lnTo>
                      <a:pt x="205" y="323"/>
                    </a:lnTo>
                    <a:lnTo>
                      <a:pt x="202" y="318"/>
                    </a:lnTo>
                    <a:lnTo>
                      <a:pt x="197" y="314"/>
                    </a:lnTo>
                    <a:lnTo>
                      <a:pt x="191" y="313"/>
                    </a:lnTo>
                    <a:lnTo>
                      <a:pt x="109" y="313"/>
                    </a:lnTo>
                    <a:lnTo>
                      <a:pt x="109" y="236"/>
                    </a:lnTo>
                    <a:lnTo>
                      <a:pt x="356" y="236"/>
                    </a:lnTo>
                    <a:lnTo>
                      <a:pt x="356" y="313"/>
                    </a:lnTo>
                    <a:lnTo>
                      <a:pt x="274" y="313"/>
                    </a:lnTo>
                    <a:lnTo>
                      <a:pt x="274" y="313"/>
                    </a:lnTo>
                    <a:lnTo>
                      <a:pt x="268" y="314"/>
                    </a:lnTo>
                    <a:lnTo>
                      <a:pt x="264" y="318"/>
                    </a:lnTo>
                    <a:lnTo>
                      <a:pt x="260" y="323"/>
                    </a:lnTo>
                    <a:lnTo>
                      <a:pt x="259" y="328"/>
                    </a:lnTo>
                    <a:lnTo>
                      <a:pt x="259" y="439"/>
                    </a:lnTo>
                    <a:lnTo>
                      <a:pt x="259" y="439"/>
                    </a:lnTo>
                    <a:lnTo>
                      <a:pt x="260" y="445"/>
                    </a:lnTo>
                    <a:lnTo>
                      <a:pt x="264" y="449"/>
                    </a:lnTo>
                    <a:lnTo>
                      <a:pt x="268" y="453"/>
                    </a:lnTo>
                    <a:lnTo>
                      <a:pt x="274" y="454"/>
                    </a:lnTo>
                    <a:lnTo>
                      <a:pt x="452" y="454"/>
                    </a:lnTo>
                    <a:lnTo>
                      <a:pt x="452" y="454"/>
                    </a:lnTo>
                    <a:lnTo>
                      <a:pt x="457" y="453"/>
                    </a:lnTo>
                    <a:lnTo>
                      <a:pt x="462" y="449"/>
                    </a:lnTo>
                    <a:lnTo>
                      <a:pt x="465" y="445"/>
                    </a:lnTo>
                    <a:lnTo>
                      <a:pt x="466" y="439"/>
                    </a:lnTo>
                    <a:lnTo>
                      <a:pt x="466" y="328"/>
                    </a:lnTo>
                    <a:lnTo>
                      <a:pt x="466" y="328"/>
                    </a:lnTo>
                    <a:lnTo>
                      <a:pt x="465" y="323"/>
                    </a:lnTo>
                    <a:lnTo>
                      <a:pt x="462" y="318"/>
                    </a:lnTo>
                    <a:lnTo>
                      <a:pt x="457" y="314"/>
                    </a:lnTo>
                    <a:lnTo>
                      <a:pt x="452" y="313"/>
                    </a:lnTo>
                    <a:lnTo>
                      <a:pt x="370" y="313"/>
                    </a:lnTo>
                    <a:lnTo>
                      <a:pt x="370" y="236"/>
                    </a:lnTo>
                    <a:lnTo>
                      <a:pt x="616" y="236"/>
                    </a:lnTo>
                    <a:lnTo>
                      <a:pt x="616" y="313"/>
                    </a:lnTo>
                    <a:lnTo>
                      <a:pt x="534" y="313"/>
                    </a:lnTo>
                    <a:lnTo>
                      <a:pt x="534" y="313"/>
                    </a:lnTo>
                    <a:lnTo>
                      <a:pt x="529" y="314"/>
                    </a:lnTo>
                    <a:lnTo>
                      <a:pt x="523" y="318"/>
                    </a:lnTo>
                    <a:lnTo>
                      <a:pt x="521" y="323"/>
                    </a:lnTo>
                    <a:lnTo>
                      <a:pt x="519" y="328"/>
                    </a:lnTo>
                    <a:lnTo>
                      <a:pt x="519" y="439"/>
                    </a:lnTo>
                    <a:lnTo>
                      <a:pt x="519" y="439"/>
                    </a:lnTo>
                    <a:lnTo>
                      <a:pt x="521" y="445"/>
                    </a:lnTo>
                    <a:lnTo>
                      <a:pt x="523" y="449"/>
                    </a:lnTo>
                    <a:lnTo>
                      <a:pt x="529" y="453"/>
                    </a:lnTo>
                    <a:lnTo>
                      <a:pt x="534" y="454"/>
                    </a:lnTo>
                    <a:lnTo>
                      <a:pt x="711" y="454"/>
                    </a:lnTo>
                    <a:lnTo>
                      <a:pt x="711" y="454"/>
                    </a:lnTo>
                    <a:lnTo>
                      <a:pt x="716" y="453"/>
                    </a:lnTo>
                    <a:lnTo>
                      <a:pt x="721" y="449"/>
                    </a:lnTo>
                    <a:lnTo>
                      <a:pt x="724" y="445"/>
                    </a:lnTo>
                    <a:lnTo>
                      <a:pt x="726" y="439"/>
                    </a:lnTo>
                    <a:lnTo>
                      <a:pt x="726" y="328"/>
                    </a:lnTo>
                    <a:lnTo>
                      <a:pt x="726" y="328"/>
                    </a:lnTo>
                    <a:lnTo>
                      <a:pt x="724" y="323"/>
                    </a:lnTo>
                    <a:lnTo>
                      <a:pt x="721" y="318"/>
                    </a:lnTo>
                    <a:lnTo>
                      <a:pt x="716" y="314"/>
                    </a:lnTo>
                    <a:lnTo>
                      <a:pt x="711" y="313"/>
                    </a:lnTo>
                    <a:lnTo>
                      <a:pt x="711" y="313"/>
                    </a:lnTo>
                    <a:close/>
                    <a:moveTo>
                      <a:pt x="272" y="126"/>
                    </a:moveTo>
                    <a:lnTo>
                      <a:pt x="272" y="16"/>
                    </a:lnTo>
                    <a:lnTo>
                      <a:pt x="272" y="16"/>
                    </a:lnTo>
                    <a:lnTo>
                      <a:pt x="273" y="14"/>
                    </a:lnTo>
                    <a:lnTo>
                      <a:pt x="274" y="14"/>
                    </a:lnTo>
                    <a:lnTo>
                      <a:pt x="452" y="14"/>
                    </a:lnTo>
                    <a:lnTo>
                      <a:pt x="452" y="14"/>
                    </a:lnTo>
                    <a:lnTo>
                      <a:pt x="453" y="14"/>
                    </a:lnTo>
                    <a:lnTo>
                      <a:pt x="453" y="16"/>
                    </a:lnTo>
                    <a:lnTo>
                      <a:pt x="453" y="126"/>
                    </a:lnTo>
                    <a:lnTo>
                      <a:pt x="453" y="126"/>
                    </a:lnTo>
                    <a:lnTo>
                      <a:pt x="453" y="128"/>
                    </a:lnTo>
                    <a:lnTo>
                      <a:pt x="452" y="128"/>
                    </a:lnTo>
                    <a:lnTo>
                      <a:pt x="274" y="128"/>
                    </a:lnTo>
                    <a:lnTo>
                      <a:pt x="274" y="128"/>
                    </a:lnTo>
                    <a:lnTo>
                      <a:pt x="273" y="128"/>
                    </a:lnTo>
                    <a:lnTo>
                      <a:pt x="272" y="126"/>
                    </a:lnTo>
                    <a:lnTo>
                      <a:pt x="272" y="126"/>
                    </a:lnTo>
                    <a:close/>
                    <a:moveTo>
                      <a:pt x="194" y="328"/>
                    </a:moveTo>
                    <a:lnTo>
                      <a:pt x="194" y="439"/>
                    </a:lnTo>
                    <a:lnTo>
                      <a:pt x="194" y="439"/>
                    </a:lnTo>
                    <a:lnTo>
                      <a:pt x="192" y="440"/>
                    </a:lnTo>
                    <a:lnTo>
                      <a:pt x="191" y="441"/>
                    </a:lnTo>
                    <a:lnTo>
                      <a:pt x="15" y="441"/>
                    </a:lnTo>
                    <a:lnTo>
                      <a:pt x="15" y="441"/>
                    </a:lnTo>
                    <a:lnTo>
                      <a:pt x="13" y="440"/>
                    </a:lnTo>
                    <a:lnTo>
                      <a:pt x="13" y="439"/>
                    </a:lnTo>
                    <a:lnTo>
                      <a:pt x="13" y="328"/>
                    </a:lnTo>
                    <a:lnTo>
                      <a:pt x="13" y="328"/>
                    </a:lnTo>
                    <a:lnTo>
                      <a:pt x="13" y="327"/>
                    </a:lnTo>
                    <a:lnTo>
                      <a:pt x="15" y="326"/>
                    </a:lnTo>
                    <a:lnTo>
                      <a:pt x="191" y="326"/>
                    </a:lnTo>
                    <a:lnTo>
                      <a:pt x="191" y="326"/>
                    </a:lnTo>
                    <a:lnTo>
                      <a:pt x="192" y="327"/>
                    </a:lnTo>
                    <a:lnTo>
                      <a:pt x="194" y="328"/>
                    </a:lnTo>
                    <a:lnTo>
                      <a:pt x="194" y="328"/>
                    </a:lnTo>
                    <a:close/>
                    <a:moveTo>
                      <a:pt x="453" y="328"/>
                    </a:moveTo>
                    <a:lnTo>
                      <a:pt x="453" y="439"/>
                    </a:lnTo>
                    <a:lnTo>
                      <a:pt x="453" y="439"/>
                    </a:lnTo>
                    <a:lnTo>
                      <a:pt x="453" y="440"/>
                    </a:lnTo>
                    <a:lnTo>
                      <a:pt x="452" y="441"/>
                    </a:lnTo>
                    <a:lnTo>
                      <a:pt x="274" y="441"/>
                    </a:lnTo>
                    <a:lnTo>
                      <a:pt x="274" y="441"/>
                    </a:lnTo>
                    <a:lnTo>
                      <a:pt x="273" y="440"/>
                    </a:lnTo>
                    <a:lnTo>
                      <a:pt x="272" y="439"/>
                    </a:lnTo>
                    <a:lnTo>
                      <a:pt x="272" y="328"/>
                    </a:lnTo>
                    <a:lnTo>
                      <a:pt x="272" y="328"/>
                    </a:lnTo>
                    <a:lnTo>
                      <a:pt x="273" y="327"/>
                    </a:lnTo>
                    <a:lnTo>
                      <a:pt x="274" y="326"/>
                    </a:lnTo>
                    <a:lnTo>
                      <a:pt x="452" y="326"/>
                    </a:lnTo>
                    <a:lnTo>
                      <a:pt x="452" y="326"/>
                    </a:lnTo>
                    <a:lnTo>
                      <a:pt x="453" y="327"/>
                    </a:lnTo>
                    <a:lnTo>
                      <a:pt x="453" y="328"/>
                    </a:lnTo>
                    <a:lnTo>
                      <a:pt x="453" y="328"/>
                    </a:lnTo>
                    <a:close/>
                    <a:moveTo>
                      <a:pt x="713" y="439"/>
                    </a:moveTo>
                    <a:lnTo>
                      <a:pt x="713" y="439"/>
                    </a:lnTo>
                    <a:lnTo>
                      <a:pt x="712" y="440"/>
                    </a:lnTo>
                    <a:lnTo>
                      <a:pt x="711" y="441"/>
                    </a:lnTo>
                    <a:lnTo>
                      <a:pt x="534" y="441"/>
                    </a:lnTo>
                    <a:lnTo>
                      <a:pt x="534" y="441"/>
                    </a:lnTo>
                    <a:lnTo>
                      <a:pt x="532" y="440"/>
                    </a:lnTo>
                    <a:lnTo>
                      <a:pt x="532" y="439"/>
                    </a:lnTo>
                    <a:lnTo>
                      <a:pt x="532" y="328"/>
                    </a:lnTo>
                    <a:lnTo>
                      <a:pt x="532" y="328"/>
                    </a:lnTo>
                    <a:lnTo>
                      <a:pt x="532" y="327"/>
                    </a:lnTo>
                    <a:lnTo>
                      <a:pt x="534" y="326"/>
                    </a:lnTo>
                    <a:lnTo>
                      <a:pt x="711" y="326"/>
                    </a:lnTo>
                    <a:lnTo>
                      <a:pt x="711" y="326"/>
                    </a:lnTo>
                    <a:lnTo>
                      <a:pt x="712" y="327"/>
                    </a:lnTo>
                    <a:lnTo>
                      <a:pt x="713" y="328"/>
                    </a:lnTo>
                    <a:lnTo>
                      <a:pt x="713" y="4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</p:grpSp>
        <p:grpSp>
          <p:nvGrpSpPr>
            <p:cNvPr id="47" name="Group 379"/>
            <p:cNvGrpSpPr/>
            <p:nvPr/>
          </p:nvGrpSpPr>
          <p:grpSpPr>
            <a:xfrm>
              <a:off x="9142509" y="4013334"/>
              <a:ext cx="808040" cy="808047"/>
              <a:chOff x="5967433" y="2967073"/>
              <a:chExt cx="808040" cy="808047"/>
            </a:xfrm>
          </p:grpSpPr>
          <p:sp>
            <p:nvSpPr>
              <p:cNvPr id="52" name="Freeform 208"/>
              <p:cNvSpPr/>
              <p:nvPr userDrawn="1"/>
            </p:nvSpPr>
            <p:spPr bwMode="auto">
              <a:xfrm>
                <a:off x="5967433" y="2967073"/>
                <a:ext cx="808040" cy="808047"/>
              </a:xfrm>
              <a:custGeom>
                <a:avLst/>
                <a:gdLst>
                  <a:gd name="T0" fmla="*/ 1017 w 1017"/>
                  <a:gd name="T1" fmla="*/ 535 h 1017"/>
                  <a:gd name="T2" fmla="*/ 1007 w 1017"/>
                  <a:gd name="T3" fmla="*/ 612 h 1017"/>
                  <a:gd name="T4" fmla="*/ 986 w 1017"/>
                  <a:gd name="T5" fmla="*/ 684 h 1017"/>
                  <a:gd name="T6" fmla="*/ 956 w 1017"/>
                  <a:gd name="T7" fmla="*/ 751 h 1017"/>
                  <a:gd name="T8" fmla="*/ 917 w 1017"/>
                  <a:gd name="T9" fmla="*/ 813 h 1017"/>
                  <a:gd name="T10" fmla="*/ 869 w 1017"/>
                  <a:gd name="T11" fmla="*/ 869 h 1017"/>
                  <a:gd name="T12" fmla="*/ 814 w 1017"/>
                  <a:gd name="T13" fmla="*/ 917 h 1017"/>
                  <a:gd name="T14" fmla="*/ 751 w 1017"/>
                  <a:gd name="T15" fmla="*/ 956 h 1017"/>
                  <a:gd name="T16" fmla="*/ 683 w 1017"/>
                  <a:gd name="T17" fmla="*/ 987 h 1017"/>
                  <a:gd name="T18" fmla="*/ 612 w 1017"/>
                  <a:gd name="T19" fmla="*/ 1007 h 1017"/>
                  <a:gd name="T20" fmla="*/ 535 w 1017"/>
                  <a:gd name="T21" fmla="*/ 1017 h 1017"/>
                  <a:gd name="T22" fmla="*/ 483 w 1017"/>
                  <a:gd name="T23" fmla="*/ 1017 h 1017"/>
                  <a:gd name="T24" fmla="*/ 407 w 1017"/>
                  <a:gd name="T25" fmla="*/ 1007 h 1017"/>
                  <a:gd name="T26" fmla="*/ 334 w 1017"/>
                  <a:gd name="T27" fmla="*/ 987 h 1017"/>
                  <a:gd name="T28" fmla="*/ 267 w 1017"/>
                  <a:gd name="T29" fmla="*/ 956 h 1017"/>
                  <a:gd name="T30" fmla="*/ 204 w 1017"/>
                  <a:gd name="T31" fmla="*/ 917 h 1017"/>
                  <a:gd name="T32" fmla="*/ 149 w 1017"/>
                  <a:gd name="T33" fmla="*/ 869 h 1017"/>
                  <a:gd name="T34" fmla="*/ 102 w 1017"/>
                  <a:gd name="T35" fmla="*/ 813 h 1017"/>
                  <a:gd name="T36" fmla="*/ 62 w 1017"/>
                  <a:gd name="T37" fmla="*/ 751 h 1017"/>
                  <a:gd name="T38" fmla="*/ 32 w 1017"/>
                  <a:gd name="T39" fmla="*/ 684 h 1017"/>
                  <a:gd name="T40" fmla="*/ 11 w 1017"/>
                  <a:gd name="T41" fmla="*/ 612 h 1017"/>
                  <a:gd name="T42" fmla="*/ 2 w 1017"/>
                  <a:gd name="T43" fmla="*/ 535 h 1017"/>
                  <a:gd name="T44" fmla="*/ 2 w 1017"/>
                  <a:gd name="T45" fmla="*/ 483 h 1017"/>
                  <a:gd name="T46" fmla="*/ 11 w 1017"/>
                  <a:gd name="T47" fmla="*/ 407 h 1017"/>
                  <a:gd name="T48" fmla="*/ 32 w 1017"/>
                  <a:gd name="T49" fmla="*/ 334 h 1017"/>
                  <a:gd name="T50" fmla="*/ 62 w 1017"/>
                  <a:gd name="T51" fmla="*/ 266 h 1017"/>
                  <a:gd name="T52" fmla="*/ 102 w 1017"/>
                  <a:gd name="T53" fmla="*/ 204 h 1017"/>
                  <a:gd name="T54" fmla="*/ 149 w 1017"/>
                  <a:gd name="T55" fmla="*/ 149 h 1017"/>
                  <a:gd name="T56" fmla="*/ 204 w 1017"/>
                  <a:gd name="T57" fmla="*/ 101 h 1017"/>
                  <a:gd name="T58" fmla="*/ 267 w 1017"/>
                  <a:gd name="T59" fmla="*/ 61 h 1017"/>
                  <a:gd name="T60" fmla="*/ 334 w 1017"/>
                  <a:gd name="T61" fmla="*/ 31 h 1017"/>
                  <a:gd name="T62" fmla="*/ 407 w 1017"/>
                  <a:gd name="T63" fmla="*/ 10 h 1017"/>
                  <a:gd name="T64" fmla="*/ 483 w 1017"/>
                  <a:gd name="T65" fmla="*/ 1 h 1017"/>
                  <a:gd name="T66" fmla="*/ 535 w 1017"/>
                  <a:gd name="T67" fmla="*/ 1 h 1017"/>
                  <a:gd name="T68" fmla="*/ 612 w 1017"/>
                  <a:gd name="T69" fmla="*/ 10 h 1017"/>
                  <a:gd name="T70" fmla="*/ 683 w 1017"/>
                  <a:gd name="T71" fmla="*/ 31 h 1017"/>
                  <a:gd name="T72" fmla="*/ 751 w 1017"/>
                  <a:gd name="T73" fmla="*/ 61 h 1017"/>
                  <a:gd name="T74" fmla="*/ 814 w 1017"/>
                  <a:gd name="T75" fmla="*/ 101 h 1017"/>
                  <a:gd name="T76" fmla="*/ 869 w 1017"/>
                  <a:gd name="T77" fmla="*/ 149 h 1017"/>
                  <a:gd name="T78" fmla="*/ 917 w 1017"/>
                  <a:gd name="T79" fmla="*/ 204 h 1017"/>
                  <a:gd name="T80" fmla="*/ 956 w 1017"/>
                  <a:gd name="T81" fmla="*/ 266 h 1017"/>
                  <a:gd name="T82" fmla="*/ 986 w 1017"/>
                  <a:gd name="T83" fmla="*/ 334 h 1017"/>
                  <a:gd name="T84" fmla="*/ 1007 w 1017"/>
                  <a:gd name="T85" fmla="*/ 407 h 1017"/>
                  <a:gd name="T86" fmla="*/ 1017 w 1017"/>
                  <a:gd name="T87" fmla="*/ 483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7" h="1017">
                    <a:moveTo>
                      <a:pt x="1017" y="509"/>
                    </a:moveTo>
                    <a:lnTo>
                      <a:pt x="1017" y="509"/>
                    </a:lnTo>
                    <a:lnTo>
                      <a:pt x="1017" y="535"/>
                    </a:lnTo>
                    <a:lnTo>
                      <a:pt x="1015" y="561"/>
                    </a:lnTo>
                    <a:lnTo>
                      <a:pt x="1012" y="586"/>
                    </a:lnTo>
                    <a:lnTo>
                      <a:pt x="1007" y="612"/>
                    </a:lnTo>
                    <a:lnTo>
                      <a:pt x="1001" y="636"/>
                    </a:lnTo>
                    <a:lnTo>
                      <a:pt x="994" y="660"/>
                    </a:lnTo>
                    <a:lnTo>
                      <a:pt x="986" y="684"/>
                    </a:lnTo>
                    <a:lnTo>
                      <a:pt x="978" y="707"/>
                    </a:lnTo>
                    <a:lnTo>
                      <a:pt x="968" y="729"/>
                    </a:lnTo>
                    <a:lnTo>
                      <a:pt x="956" y="751"/>
                    </a:lnTo>
                    <a:lnTo>
                      <a:pt x="944" y="773"/>
                    </a:lnTo>
                    <a:lnTo>
                      <a:pt x="931" y="794"/>
                    </a:lnTo>
                    <a:lnTo>
                      <a:pt x="917" y="813"/>
                    </a:lnTo>
                    <a:lnTo>
                      <a:pt x="901" y="833"/>
                    </a:lnTo>
                    <a:lnTo>
                      <a:pt x="886" y="851"/>
                    </a:lnTo>
                    <a:lnTo>
                      <a:pt x="869" y="869"/>
                    </a:lnTo>
                    <a:lnTo>
                      <a:pt x="852" y="886"/>
                    </a:lnTo>
                    <a:lnTo>
                      <a:pt x="833" y="901"/>
                    </a:lnTo>
                    <a:lnTo>
                      <a:pt x="814" y="917"/>
                    </a:lnTo>
                    <a:lnTo>
                      <a:pt x="794" y="931"/>
                    </a:lnTo>
                    <a:lnTo>
                      <a:pt x="773" y="944"/>
                    </a:lnTo>
                    <a:lnTo>
                      <a:pt x="751" y="956"/>
                    </a:lnTo>
                    <a:lnTo>
                      <a:pt x="729" y="968"/>
                    </a:lnTo>
                    <a:lnTo>
                      <a:pt x="708" y="978"/>
                    </a:lnTo>
                    <a:lnTo>
                      <a:pt x="683" y="987"/>
                    </a:lnTo>
                    <a:lnTo>
                      <a:pt x="660" y="994"/>
                    </a:lnTo>
                    <a:lnTo>
                      <a:pt x="636" y="1001"/>
                    </a:lnTo>
                    <a:lnTo>
                      <a:pt x="612" y="1007"/>
                    </a:lnTo>
                    <a:lnTo>
                      <a:pt x="587" y="1012"/>
                    </a:lnTo>
                    <a:lnTo>
                      <a:pt x="561" y="1015"/>
                    </a:lnTo>
                    <a:lnTo>
                      <a:pt x="535" y="1017"/>
                    </a:lnTo>
                    <a:lnTo>
                      <a:pt x="510" y="1017"/>
                    </a:lnTo>
                    <a:lnTo>
                      <a:pt x="510" y="1017"/>
                    </a:lnTo>
                    <a:lnTo>
                      <a:pt x="483" y="1017"/>
                    </a:lnTo>
                    <a:lnTo>
                      <a:pt x="457" y="1015"/>
                    </a:lnTo>
                    <a:lnTo>
                      <a:pt x="431" y="1012"/>
                    </a:lnTo>
                    <a:lnTo>
                      <a:pt x="407" y="1007"/>
                    </a:lnTo>
                    <a:lnTo>
                      <a:pt x="382" y="1001"/>
                    </a:lnTo>
                    <a:lnTo>
                      <a:pt x="357" y="994"/>
                    </a:lnTo>
                    <a:lnTo>
                      <a:pt x="334" y="987"/>
                    </a:lnTo>
                    <a:lnTo>
                      <a:pt x="311" y="978"/>
                    </a:lnTo>
                    <a:lnTo>
                      <a:pt x="288" y="968"/>
                    </a:lnTo>
                    <a:lnTo>
                      <a:pt x="267" y="956"/>
                    </a:lnTo>
                    <a:lnTo>
                      <a:pt x="246" y="944"/>
                    </a:lnTo>
                    <a:lnTo>
                      <a:pt x="225" y="931"/>
                    </a:lnTo>
                    <a:lnTo>
                      <a:pt x="204" y="917"/>
                    </a:lnTo>
                    <a:lnTo>
                      <a:pt x="186" y="901"/>
                    </a:lnTo>
                    <a:lnTo>
                      <a:pt x="167" y="886"/>
                    </a:lnTo>
                    <a:lnTo>
                      <a:pt x="149" y="869"/>
                    </a:lnTo>
                    <a:lnTo>
                      <a:pt x="133" y="851"/>
                    </a:lnTo>
                    <a:lnTo>
                      <a:pt x="117" y="833"/>
                    </a:lnTo>
                    <a:lnTo>
                      <a:pt x="102" y="813"/>
                    </a:lnTo>
                    <a:lnTo>
                      <a:pt x="87" y="794"/>
                    </a:lnTo>
                    <a:lnTo>
                      <a:pt x="74" y="773"/>
                    </a:lnTo>
                    <a:lnTo>
                      <a:pt x="62" y="751"/>
                    </a:lnTo>
                    <a:lnTo>
                      <a:pt x="51" y="729"/>
                    </a:lnTo>
                    <a:lnTo>
                      <a:pt x="41" y="707"/>
                    </a:lnTo>
                    <a:lnTo>
                      <a:pt x="32" y="684"/>
                    </a:lnTo>
                    <a:lnTo>
                      <a:pt x="24" y="660"/>
                    </a:lnTo>
                    <a:lnTo>
                      <a:pt x="17" y="636"/>
                    </a:lnTo>
                    <a:lnTo>
                      <a:pt x="11" y="612"/>
                    </a:lnTo>
                    <a:lnTo>
                      <a:pt x="6" y="586"/>
                    </a:lnTo>
                    <a:lnTo>
                      <a:pt x="3" y="561"/>
                    </a:lnTo>
                    <a:lnTo>
                      <a:pt x="2" y="535"/>
                    </a:lnTo>
                    <a:lnTo>
                      <a:pt x="0" y="509"/>
                    </a:lnTo>
                    <a:lnTo>
                      <a:pt x="0" y="509"/>
                    </a:lnTo>
                    <a:lnTo>
                      <a:pt x="2" y="483"/>
                    </a:lnTo>
                    <a:lnTo>
                      <a:pt x="3" y="457"/>
                    </a:lnTo>
                    <a:lnTo>
                      <a:pt x="6" y="431"/>
                    </a:lnTo>
                    <a:lnTo>
                      <a:pt x="11" y="407"/>
                    </a:lnTo>
                    <a:lnTo>
                      <a:pt x="17" y="381"/>
                    </a:lnTo>
                    <a:lnTo>
                      <a:pt x="24" y="357"/>
                    </a:lnTo>
                    <a:lnTo>
                      <a:pt x="32" y="334"/>
                    </a:lnTo>
                    <a:lnTo>
                      <a:pt x="41" y="311"/>
                    </a:lnTo>
                    <a:lnTo>
                      <a:pt x="51" y="288"/>
                    </a:lnTo>
                    <a:lnTo>
                      <a:pt x="62" y="266"/>
                    </a:lnTo>
                    <a:lnTo>
                      <a:pt x="74" y="245"/>
                    </a:lnTo>
                    <a:lnTo>
                      <a:pt x="87" y="225"/>
                    </a:lnTo>
                    <a:lnTo>
                      <a:pt x="102" y="204"/>
                    </a:lnTo>
                    <a:lnTo>
                      <a:pt x="117" y="185"/>
                    </a:lnTo>
                    <a:lnTo>
                      <a:pt x="133" y="167"/>
                    </a:lnTo>
                    <a:lnTo>
                      <a:pt x="149" y="149"/>
                    </a:lnTo>
                    <a:lnTo>
                      <a:pt x="167" y="132"/>
                    </a:lnTo>
                    <a:lnTo>
                      <a:pt x="186" y="116"/>
                    </a:lnTo>
                    <a:lnTo>
                      <a:pt x="204" y="101"/>
                    </a:lnTo>
                    <a:lnTo>
                      <a:pt x="225" y="86"/>
                    </a:lnTo>
                    <a:lnTo>
                      <a:pt x="246" y="74"/>
                    </a:lnTo>
                    <a:lnTo>
                      <a:pt x="267" y="61"/>
                    </a:lnTo>
                    <a:lnTo>
                      <a:pt x="288" y="51"/>
                    </a:lnTo>
                    <a:lnTo>
                      <a:pt x="311" y="40"/>
                    </a:lnTo>
                    <a:lnTo>
                      <a:pt x="334" y="31"/>
                    </a:lnTo>
                    <a:lnTo>
                      <a:pt x="357" y="23"/>
                    </a:lnTo>
                    <a:lnTo>
                      <a:pt x="382" y="16"/>
                    </a:lnTo>
                    <a:lnTo>
                      <a:pt x="407" y="10"/>
                    </a:lnTo>
                    <a:lnTo>
                      <a:pt x="431" y="6"/>
                    </a:lnTo>
                    <a:lnTo>
                      <a:pt x="457" y="2"/>
                    </a:lnTo>
                    <a:lnTo>
                      <a:pt x="483" y="1"/>
                    </a:lnTo>
                    <a:lnTo>
                      <a:pt x="510" y="0"/>
                    </a:lnTo>
                    <a:lnTo>
                      <a:pt x="510" y="0"/>
                    </a:lnTo>
                    <a:lnTo>
                      <a:pt x="535" y="1"/>
                    </a:lnTo>
                    <a:lnTo>
                      <a:pt x="561" y="2"/>
                    </a:lnTo>
                    <a:lnTo>
                      <a:pt x="587" y="6"/>
                    </a:lnTo>
                    <a:lnTo>
                      <a:pt x="612" y="10"/>
                    </a:lnTo>
                    <a:lnTo>
                      <a:pt x="636" y="16"/>
                    </a:lnTo>
                    <a:lnTo>
                      <a:pt x="660" y="23"/>
                    </a:lnTo>
                    <a:lnTo>
                      <a:pt x="683" y="31"/>
                    </a:lnTo>
                    <a:lnTo>
                      <a:pt x="708" y="40"/>
                    </a:lnTo>
                    <a:lnTo>
                      <a:pt x="729" y="51"/>
                    </a:lnTo>
                    <a:lnTo>
                      <a:pt x="751" y="61"/>
                    </a:lnTo>
                    <a:lnTo>
                      <a:pt x="773" y="74"/>
                    </a:lnTo>
                    <a:lnTo>
                      <a:pt x="794" y="86"/>
                    </a:lnTo>
                    <a:lnTo>
                      <a:pt x="814" y="101"/>
                    </a:lnTo>
                    <a:lnTo>
                      <a:pt x="833" y="116"/>
                    </a:lnTo>
                    <a:lnTo>
                      <a:pt x="852" y="132"/>
                    </a:lnTo>
                    <a:lnTo>
                      <a:pt x="869" y="149"/>
                    </a:lnTo>
                    <a:lnTo>
                      <a:pt x="886" y="167"/>
                    </a:lnTo>
                    <a:lnTo>
                      <a:pt x="901" y="185"/>
                    </a:lnTo>
                    <a:lnTo>
                      <a:pt x="917" y="204"/>
                    </a:lnTo>
                    <a:lnTo>
                      <a:pt x="931" y="225"/>
                    </a:lnTo>
                    <a:lnTo>
                      <a:pt x="944" y="245"/>
                    </a:lnTo>
                    <a:lnTo>
                      <a:pt x="956" y="266"/>
                    </a:lnTo>
                    <a:lnTo>
                      <a:pt x="968" y="288"/>
                    </a:lnTo>
                    <a:lnTo>
                      <a:pt x="978" y="311"/>
                    </a:lnTo>
                    <a:lnTo>
                      <a:pt x="986" y="334"/>
                    </a:lnTo>
                    <a:lnTo>
                      <a:pt x="994" y="357"/>
                    </a:lnTo>
                    <a:lnTo>
                      <a:pt x="1001" y="381"/>
                    </a:lnTo>
                    <a:lnTo>
                      <a:pt x="1007" y="407"/>
                    </a:lnTo>
                    <a:lnTo>
                      <a:pt x="1012" y="431"/>
                    </a:lnTo>
                    <a:lnTo>
                      <a:pt x="1015" y="457"/>
                    </a:lnTo>
                    <a:lnTo>
                      <a:pt x="1017" y="483"/>
                    </a:lnTo>
                    <a:lnTo>
                      <a:pt x="1017" y="509"/>
                    </a:lnTo>
                    <a:lnTo>
                      <a:pt x="1017" y="509"/>
                    </a:lnTo>
                    <a:close/>
                  </a:path>
                </a:pathLst>
              </a:custGeom>
              <a:solidFill>
                <a:srgbClr val="49CF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53" name="Freeform 212"/>
              <p:cNvSpPr>
                <a:spLocks noEditPoints="1"/>
              </p:cNvSpPr>
              <p:nvPr userDrawn="1"/>
            </p:nvSpPr>
            <p:spPr bwMode="auto">
              <a:xfrm>
                <a:off x="6191271" y="3189326"/>
                <a:ext cx="360364" cy="363542"/>
              </a:xfrm>
              <a:custGeom>
                <a:avLst/>
                <a:gdLst>
                  <a:gd name="T0" fmla="*/ 455 w 455"/>
                  <a:gd name="T1" fmla="*/ 456 h 456"/>
                  <a:gd name="T2" fmla="*/ 0 w 455"/>
                  <a:gd name="T3" fmla="*/ 456 h 456"/>
                  <a:gd name="T4" fmla="*/ 0 w 455"/>
                  <a:gd name="T5" fmla="*/ 0 h 456"/>
                  <a:gd name="T6" fmla="*/ 455 w 455"/>
                  <a:gd name="T7" fmla="*/ 0 h 456"/>
                  <a:gd name="T8" fmla="*/ 455 w 455"/>
                  <a:gd name="T9" fmla="*/ 456 h 456"/>
                  <a:gd name="T10" fmla="*/ 44 w 455"/>
                  <a:gd name="T11" fmla="*/ 411 h 456"/>
                  <a:gd name="T12" fmla="*/ 410 w 455"/>
                  <a:gd name="T13" fmla="*/ 411 h 456"/>
                  <a:gd name="T14" fmla="*/ 410 w 455"/>
                  <a:gd name="T15" fmla="*/ 45 h 456"/>
                  <a:gd name="T16" fmla="*/ 44 w 455"/>
                  <a:gd name="T17" fmla="*/ 45 h 456"/>
                  <a:gd name="T18" fmla="*/ 44 w 455"/>
                  <a:gd name="T19" fmla="*/ 411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5" h="456">
                    <a:moveTo>
                      <a:pt x="455" y="456"/>
                    </a:moveTo>
                    <a:lnTo>
                      <a:pt x="0" y="456"/>
                    </a:lnTo>
                    <a:lnTo>
                      <a:pt x="0" y="0"/>
                    </a:lnTo>
                    <a:lnTo>
                      <a:pt x="455" y="0"/>
                    </a:lnTo>
                    <a:lnTo>
                      <a:pt x="455" y="456"/>
                    </a:lnTo>
                    <a:close/>
                    <a:moveTo>
                      <a:pt x="44" y="411"/>
                    </a:moveTo>
                    <a:lnTo>
                      <a:pt x="410" y="411"/>
                    </a:lnTo>
                    <a:lnTo>
                      <a:pt x="410" y="45"/>
                    </a:lnTo>
                    <a:lnTo>
                      <a:pt x="44" y="45"/>
                    </a:lnTo>
                    <a:lnTo>
                      <a:pt x="44" y="411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54" name="Freeform 213"/>
              <p:cNvSpPr/>
              <p:nvPr userDrawn="1"/>
            </p:nvSpPr>
            <p:spPr bwMode="auto">
              <a:xfrm>
                <a:off x="6226196" y="3103600"/>
                <a:ext cx="17463" cy="74613"/>
              </a:xfrm>
              <a:custGeom>
                <a:avLst/>
                <a:gdLst>
                  <a:gd name="T0" fmla="*/ 22 w 22"/>
                  <a:gd name="T1" fmla="*/ 58 h 93"/>
                  <a:gd name="T2" fmla="*/ 22 w 22"/>
                  <a:gd name="T3" fmla="*/ 93 h 93"/>
                  <a:gd name="T4" fmla="*/ 0 w 22"/>
                  <a:gd name="T5" fmla="*/ 93 h 93"/>
                  <a:gd name="T6" fmla="*/ 0 w 22"/>
                  <a:gd name="T7" fmla="*/ 58 h 93"/>
                  <a:gd name="T8" fmla="*/ 0 w 22"/>
                  <a:gd name="T9" fmla="*/ 58 h 93"/>
                  <a:gd name="T10" fmla="*/ 0 w 22"/>
                  <a:gd name="T11" fmla="*/ 55 h 93"/>
                  <a:gd name="T12" fmla="*/ 3 w 22"/>
                  <a:gd name="T13" fmla="*/ 51 h 93"/>
                  <a:gd name="T14" fmla="*/ 5 w 22"/>
                  <a:gd name="T15" fmla="*/ 49 h 93"/>
                  <a:gd name="T16" fmla="*/ 8 w 22"/>
                  <a:gd name="T17" fmla="*/ 47 h 93"/>
                  <a:gd name="T18" fmla="*/ 8 w 22"/>
                  <a:gd name="T19" fmla="*/ 3 h 93"/>
                  <a:gd name="T20" fmla="*/ 8 w 22"/>
                  <a:gd name="T21" fmla="*/ 3 h 93"/>
                  <a:gd name="T22" fmla="*/ 8 w 22"/>
                  <a:gd name="T23" fmla="*/ 1 h 93"/>
                  <a:gd name="T24" fmla="*/ 12 w 22"/>
                  <a:gd name="T25" fmla="*/ 0 h 93"/>
                  <a:gd name="T26" fmla="*/ 12 w 22"/>
                  <a:gd name="T27" fmla="*/ 0 h 93"/>
                  <a:gd name="T28" fmla="*/ 14 w 22"/>
                  <a:gd name="T29" fmla="*/ 1 h 93"/>
                  <a:gd name="T30" fmla="*/ 15 w 22"/>
                  <a:gd name="T31" fmla="*/ 3 h 93"/>
                  <a:gd name="T32" fmla="*/ 15 w 22"/>
                  <a:gd name="T33" fmla="*/ 47 h 93"/>
                  <a:gd name="T34" fmla="*/ 15 w 22"/>
                  <a:gd name="T35" fmla="*/ 47 h 93"/>
                  <a:gd name="T36" fmla="*/ 19 w 22"/>
                  <a:gd name="T37" fmla="*/ 49 h 93"/>
                  <a:gd name="T38" fmla="*/ 21 w 22"/>
                  <a:gd name="T39" fmla="*/ 51 h 93"/>
                  <a:gd name="T40" fmla="*/ 22 w 22"/>
                  <a:gd name="T41" fmla="*/ 55 h 93"/>
                  <a:gd name="T42" fmla="*/ 22 w 22"/>
                  <a:gd name="T43" fmla="*/ 58 h 93"/>
                  <a:gd name="T44" fmla="*/ 22 w 22"/>
                  <a:gd name="T45" fmla="*/ 5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93">
                    <a:moveTo>
                      <a:pt x="22" y="58"/>
                    </a:moveTo>
                    <a:lnTo>
                      <a:pt x="22" y="93"/>
                    </a:lnTo>
                    <a:lnTo>
                      <a:pt x="0" y="93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0" y="55"/>
                    </a:lnTo>
                    <a:lnTo>
                      <a:pt x="3" y="51"/>
                    </a:lnTo>
                    <a:lnTo>
                      <a:pt x="5" y="49"/>
                    </a:lnTo>
                    <a:lnTo>
                      <a:pt x="8" y="47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1"/>
                    </a:lnTo>
                    <a:lnTo>
                      <a:pt x="15" y="3"/>
                    </a:lnTo>
                    <a:lnTo>
                      <a:pt x="15" y="47"/>
                    </a:lnTo>
                    <a:lnTo>
                      <a:pt x="15" y="47"/>
                    </a:lnTo>
                    <a:lnTo>
                      <a:pt x="19" y="49"/>
                    </a:lnTo>
                    <a:lnTo>
                      <a:pt x="21" y="51"/>
                    </a:lnTo>
                    <a:lnTo>
                      <a:pt x="22" y="55"/>
                    </a:lnTo>
                    <a:lnTo>
                      <a:pt x="22" y="58"/>
                    </a:lnTo>
                    <a:lnTo>
                      <a:pt x="22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55" name="Freeform 214"/>
              <p:cNvSpPr/>
              <p:nvPr userDrawn="1"/>
            </p:nvSpPr>
            <p:spPr bwMode="auto">
              <a:xfrm>
                <a:off x="6256359" y="3103600"/>
                <a:ext cx="19050" cy="74613"/>
              </a:xfrm>
              <a:custGeom>
                <a:avLst/>
                <a:gdLst>
                  <a:gd name="T0" fmla="*/ 23 w 23"/>
                  <a:gd name="T1" fmla="*/ 58 h 93"/>
                  <a:gd name="T2" fmla="*/ 23 w 23"/>
                  <a:gd name="T3" fmla="*/ 93 h 93"/>
                  <a:gd name="T4" fmla="*/ 0 w 23"/>
                  <a:gd name="T5" fmla="*/ 93 h 93"/>
                  <a:gd name="T6" fmla="*/ 0 w 23"/>
                  <a:gd name="T7" fmla="*/ 58 h 93"/>
                  <a:gd name="T8" fmla="*/ 0 w 23"/>
                  <a:gd name="T9" fmla="*/ 58 h 93"/>
                  <a:gd name="T10" fmla="*/ 2 w 23"/>
                  <a:gd name="T11" fmla="*/ 55 h 93"/>
                  <a:gd name="T12" fmla="*/ 3 w 23"/>
                  <a:gd name="T13" fmla="*/ 51 h 93"/>
                  <a:gd name="T14" fmla="*/ 5 w 23"/>
                  <a:gd name="T15" fmla="*/ 49 h 93"/>
                  <a:gd name="T16" fmla="*/ 8 w 23"/>
                  <a:gd name="T17" fmla="*/ 47 h 93"/>
                  <a:gd name="T18" fmla="*/ 8 w 23"/>
                  <a:gd name="T19" fmla="*/ 3 h 93"/>
                  <a:gd name="T20" fmla="*/ 8 w 23"/>
                  <a:gd name="T21" fmla="*/ 3 h 93"/>
                  <a:gd name="T22" fmla="*/ 10 w 23"/>
                  <a:gd name="T23" fmla="*/ 1 h 93"/>
                  <a:gd name="T24" fmla="*/ 12 w 23"/>
                  <a:gd name="T25" fmla="*/ 0 h 93"/>
                  <a:gd name="T26" fmla="*/ 12 w 23"/>
                  <a:gd name="T27" fmla="*/ 0 h 93"/>
                  <a:gd name="T28" fmla="*/ 14 w 23"/>
                  <a:gd name="T29" fmla="*/ 1 h 93"/>
                  <a:gd name="T30" fmla="*/ 15 w 23"/>
                  <a:gd name="T31" fmla="*/ 3 h 93"/>
                  <a:gd name="T32" fmla="*/ 15 w 23"/>
                  <a:gd name="T33" fmla="*/ 47 h 93"/>
                  <a:gd name="T34" fmla="*/ 15 w 23"/>
                  <a:gd name="T35" fmla="*/ 47 h 93"/>
                  <a:gd name="T36" fmla="*/ 19 w 23"/>
                  <a:gd name="T37" fmla="*/ 49 h 93"/>
                  <a:gd name="T38" fmla="*/ 21 w 23"/>
                  <a:gd name="T39" fmla="*/ 51 h 93"/>
                  <a:gd name="T40" fmla="*/ 22 w 23"/>
                  <a:gd name="T41" fmla="*/ 55 h 93"/>
                  <a:gd name="T42" fmla="*/ 23 w 23"/>
                  <a:gd name="T43" fmla="*/ 58 h 93"/>
                  <a:gd name="T44" fmla="*/ 23 w 23"/>
                  <a:gd name="T45" fmla="*/ 5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93">
                    <a:moveTo>
                      <a:pt x="23" y="58"/>
                    </a:moveTo>
                    <a:lnTo>
                      <a:pt x="23" y="93"/>
                    </a:lnTo>
                    <a:lnTo>
                      <a:pt x="0" y="93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2" y="55"/>
                    </a:lnTo>
                    <a:lnTo>
                      <a:pt x="3" y="51"/>
                    </a:lnTo>
                    <a:lnTo>
                      <a:pt x="5" y="49"/>
                    </a:lnTo>
                    <a:lnTo>
                      <a:pt x="8" y="47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1"/>
                    </a:lnTo>
                    <a:lnTo>
                      <a:pt x="15" y="3"/>
                    </a:lnTo>
                    <a:lnTo>
                      <a:pt x="15" y="47"/>
                    </a:lnTo>
                    <a:lnTo>
                      <a:pt x="15" y="47"/>
                    </a:lnTo>
                    <a:lnTo>
                      <a:pt x="19" y="49"/>
                    </a:lnTo>
                    <a:lnTo>
                      <a:pt x="21" y="51"/>
                    </a:lnTo>
                    <a:lnTo>
                      <a:pt x="22" y="55"/>
                    </a:lnTo>
                    <a:lnTo>
                      <a:pt x="23" y="58"/>
                    </a:lnTo>
                    <a:lnTo>
                      <a:pt x="23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56" name="Freeform 215"/>
              <p:cNvSpPr/>
              <p:nvPr userDrawn="1"/>
            </p:nvSpPr>
            <p:spPr bwMode="auto">
              <a:xfrm>
                <a:off x="6286521" y="3103600"/>
                <a:ext cx="19050" cy="74613"/>
              </a:xfrm>
              <a:custGeom>
                <a:avLst/>
                <a:gdLst>
                  <a:gd name="T0" fmla="*/ 23 w 23"/>
                  <a:gd name="T1" fmla="*/ 58 h 93"/>
                  <a:gd name="T2" fmla="*/ 23 w 23"/>
                  <a:gd name="T3" fmla="*/ 93 h 93"/>
                  <a:gd name="T4" fmla="*/ 0 w 23"/>
                  <a:gd name="T5" fmla="*/ 93 h 93"/>
                  <a:gd name="T6" fmla="*/ 0 w 23"/>
                  <a:gd name="T7" fmla="*/ 58 h 93"/>
                  <a:gd name="T8" fmla="*/ 0 w 23"/>
                  <a:gd name="T9" fmla="*/ 58 h 93"/>
                  <a:gd name="T10" fmla="*/ 2 w 23"/>
                  <a:gd name="T11" fmla="*/ 55 h 93"/>
                  <a:gd name="T12" fmla="*/ 3 w 23"/>
                  <a:gd name="T13" fmla="*/ 51 h 93"/>
                  <a:gd name="T14" fmla="*/ 5 w 23"/>
                  <a:gd name="T15" fmla="*/ 49 h 93"/>
                  <a:gd name="T16" fmla="*/ 8 w 23"/>
                  <a:gd name="T17" fmla="*/ 47 h 93"/>
                  <a:gd name="T18" fmla="*/ 8 w 23"/>
                  <a:gd name="T19" fmla="*/ 3 h 93"/>
                  <a:gd name="T20" fmla="*/ 8 w 23"/>
                  <a:gd name="T21" fmla="*/ 3 h 93"/>
                  <a:gd name="T22" fmla="*/ 10 w 23"/>
                  <a:gd name="T23" fmla="*/ 1 h 93"/>
                  <a:gd name="T24" fmla="*/ 12 w 23"/>
                  <a:gd name="T25" fmla="*/ 0 h 93"/>
                  <a:gd name="T26" fmla="*/ 12 w 23"/>
                  <a:gd name="T27" fmla="*/ 0 h 93"/>
                  <a:gd name="T28" fmla="*/ 14 w 23"/>
                  <a:gd name="T29" fmla="*/ 1 h 93"/>
                  <a:gd name="T30" fmla="*/ 15 w 23"/>
                  <a:gd name="T31" fmla="*/ 3 h 93"/>
                  <a:gd name="T32" fmla="*/ 15 w 23"/>
                  <a:gd name="T33" fmla="*/ 47 h 93"/>
                  <a:gd name="T34" fmla="*/ 15 w 23"/>
                  <a:gd name="T35" fmla="*/ 47 h 93"/>
                  <a:gd name="T36" fmla="*/ 19 w 23"/>
                  <a:gd name="T37" fmla="*/ 49 h 93"/>
                  <a:gd name="T38" fmla="*/ 21 w 23"/>
                  <a:gd name="T39" fmla="*/ 51 h 93"/>
                  <a:gd name="T40" fmla="*/ 22 w 23"/>
                  <a:gd name="T41" fmla="*/ 55 h 93"/>
                  <a:gd name="T42" fmla="*/ 23 w 23"/>
                  <a:gd name="T43" fmla="*/ 58 h 93"/>
                  <a:gd name="T44" fmla="*/ 23 w 23"/>
                  <a:gd name="T45" fmla="*/ 5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93">
                    <a:moveTo>
                      <a:pt x="23" y="58"/>
                    </a:moveTo>
                    <a:lnTo>
                      <a:pt x="23" y="93"/>
                    </a:lnTo>
                    <a:lnTo>
                      <a:pt x="0" y="93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2" y="55"/>
                    </a:lnTo>
                    <a:lnTo>
                      <a:pt x="3" y="51"/>
                    </a:lnTo>
                    <a:lnTo>
                      <a:pt x="5" y="49"/>
                    </a:lnTo>
                    <a:lnTo>
                      <a:pt x="8" y="47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1"/>
                    </a:lnTo>
                    <a:lnTo>
                      <a:pt x="15" y="3"/>
                    </a:lnTo>
                    <a:lnTo>
                      <a:pt x="15" y="47"/>
                    </a:lnTo>
                    <a:lnTo>
                      <a:pt x="15" y="47"/>
                    </a:lnTo>
                    <a:lnTo>
                      <a:pt x="19" y="49"/>
                    </a:lnTo>
                    <a:lnTo>
                      <a:pt x="21" y="51"/>
                    </a:lnTo>
                    <a:lnTo>
                      <a:pt x="22" y="55"/>
                    </a:lnTo>
                    <a:lnTo>
                      <a:pt x="23" y="58"/>
                    </a:lnTo>
                    <a:lnTo>
                      <a:pt x="23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57" name="Freeform 216"/>
              <p:cNvSpPr/>
              <p:nvPr userDrawn="1"/>
            </p:nvSpPr>
            <p:spPr bwMode="auto">
              <a:xfrm>
                <a:off x="6316684" y="3103600"/>
                <a:ext cx="19050" cy="74613"/>
              </a:xfrm>
              <a:custGeom>
                <a:avLst/>
                <a:gdLst>
                  <a:gd name="T0" fmla="*/ 23 w 23"/>
                  <a:gd name="T1" fmla="*/ 58 h 93"/>
                  <a:gd name="T2" fmla="*/ 23 w 23"/>
                  <a:gd name="T3" fmla="*/ 93 h 93"/>
                  <a:gd name="T4" fmla="*/ 0 w 23"/>
                  <a:gd name="T5" fmla="*/ 93 h 93"/>
                  <a:gd name="T6" fmla="*/ 0 w 23"/>
                  <a:gd name="T7" fmla="*/ 58 h 93"/>
                  <a:gd name="T8" fmla="*/ 0 w 23"/>
                  <a:gd name="T9" fmla="*/ 58 h 93"/>
                  <a:gd name="T10" fmla="*/ 2 w 23"/>
                  <a:gd name="T11" fmla="*/ 55 h 93"/>
                  <a:gd name="T12" fmla="*/ 3 w 23"/>
                  <a:gd name="T13" fmla="*/ 51 h 93"/>
                  <a:gd name="T14" fmla="*/ 5 w 23"/>
                  <a:gd name="T15" fmla="*/ 49 h 93"/>
                  <a:gd name="T16" fmla="*/ 8 w 23"/>
                  <a:gd name="T17" fmla="*/ 47 h 93"/>
                  <a:gd name="T18" fmla="*/ 8 w 23"/>
                  <a:gd name="T19" fmla="*/ 3 h 93"/>
                  <a:gd name="T20" fmla="*/ 8 w 23"/>
                  <a:gd name="T21" fmla="*/ 3 h 93"/>
                  <a:gd name="T22" fmla="*/ 10 w 23"/>
                  <a:gd name="T23" fmla="*/ 1 h 93"/>
                  <a:gd name="T24" fmla="*/ 12 w 23"/>
                  <a:gd name="T25" fmla="*/ 0 h 93"/>
                  <a:gd name="T26" fmla="*/ 12 w 23"/>
                  <a:gd name="T27" fmla="*/ 0 h 93"/>
                  <a:gd name="T28" fmla="*/ 14 w 23"/>
                  <a:gd name="T29" fmla="*/ 1 h 93"/>
                  <a:gd name="T30" fmla="*/ 15 w 23"/>
                  <a:gd name="T31" fmla="*/ 3 h 93"/>
                  <a:gd name="T32" fmla="*/ 15 w 23"/>
                  <a:gd name="T33" fmla="*/ 47 h 93"/>
                  <a:gd name="T34" fmla="*/ 15 w 23"/>
                  <a:gd name="T35" fmla="*/ 47 h 93"/>
                  <a:gd name="T36" fmla="*/ 19 w 23"/>
                  <a:gd name="T37" fmla="*/ 49 h 93"/>
                  <a:gd name="T38" fmla="*/ 21 w 23"/>
                  <a:gd name="T39" fmla="*/ 51 h 93"/>
                  <a:gd name="T40" fmla="*/ 22 w 23"/>
                  <a:gd name="T41" fmla="*/ 55 h 93"/>
                  <a:gd name="T42" fmla="*/ 23 w 23"/>
                  <a:gd name="T43" fmla="*/ 58 h 93"/>
                  <a:gd name="T44" fmla="*/ 23 w 23"/>
                  <a:gd name="T45" fmla="*/ 5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93">
                    <a:moveTo>
                      <a:pt x="23" y="58"/>
                    </a:moveTo>
                    <a:lnTo>
                      <a:pt x="23" y="93"/>
                    </a:lnTo>
                    <a:lnTo>
                      <a:pt x="0" y="93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2" y="55"/>
                    </a:lnTo>
                    <a:lnTo>
                      <a:pt x="3" y="51"/>
                    </a:lnTo>
                    <a:lnTo>
                      <a:pt x="5" y="49"/>
                    </a:lnTo>
                    <a:lnTo>
                      <a:pt x="8" y="47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1"/>
                    </a:lnTo>
                    <a:lnTo>
                      <a:pt x="15" y="3"/>
                    </a:lnTo>
                    <a:lnTo>
                      <a:pt x="15" y="47"/>
                    </a:lnTo>
                    <a:lnTo>
                      <a:pt x="15" y="47"/>
                    </a:lnTo>
                    <a:lnTo>
                      <a:pt x="19" y="49"/>
                    </a:lnTo>
                    <a:lnTo>
                      <a:pt x="21" y="51"/>
                    </a:lnTo>
                    <a:lnTo>
                      <a:pt x="22" y="55"/>
                    </a:lnTo>
                    <a:lnTo>
                      <a:pt x="23" y="58"/>
                    </a:lnTo>
                    <a:lnTo>
                      <a:pt x="23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58" name="Freeform 217"/>
              <p:cNvSpPr/>
              <p:nvPr userDrawn="1"/>
            </p:nvSpPr>
            <p:spPr bwMode="auto">
              <a:xfrm>
                <a:off x="6346847" y="3103600"/>
                <a:ext cx="19050" cy="74613"/>
              </a:xfrm>
              <a:custGeom>
                <a:avLst/>
                <a:gdLst>
                  <a:gd name="T0" fmla="*/ 23 w 23"/>
                  <a:gd name="T1" fmla="*/ 58 h 93"/>
                  <a:gd name="T2" fmla="*/ 23 w 23"/>
                  <a:gd name="T3" fmla="*/ 93 h 93"/>
                  <a:gd name="T4" fmla="*/ 0 w 23"/>
                  <a:gd name="T5" fmla="*/ 93 h 93"/>
                  <a:gd name="T6" fmla="*/ 0 w 23"/>
                  <a:gd name="T7" fmla="*/ 58 h 93"/>
                  <a:gd name="T8" fmla="*/ 0 w 23"/>
                  <a:gd name="T9" fmla="*/ 58 h 93"/>
                  <a:gd name="T10" fmla="*/ 2 w 23"/>
                  <a:gd name="T11" fmla="*/ 55 h 93"/>
                  <a:gd name="T12" fmla="*/ 3 w 23"/>
                  <a:gd name="T13" fmla="*/ 51 h 93"/>
                  <a:gd name="T14" fmla="*/ 5 w 23"/>
                  <a:gd name="T15" fmla="*/ 49 h 93"/>
                  <a:gd name="T16" fmla="*/ 8 w 23"/>
                  <a:gd name="T17" fmla="*/ 47 h 93"/>
                  <a:gd name="T18" fmla="*/ 8 w 23"/>
                  <a:gd name="T19" fmla="*/ 3 h 93"/>
                  <a:gd name="T20" fmla="*/ 8 w 23"/>
                  <a:gd name="T21" fmla="*/ 3 h 93"/>
                  <a:gd name="T22" fmla="*/ 10 w 23"/>
                  <a:gd name="T23" fmla="*/ 1 h 93"/>
                  <a:gd name="T24" fmla="*/ 12 w 23"/>
                  <a:gd name="T25" fmla="*/ 0 h 93"/>
                  <a:gd name="T26" fmla="*/ 12 w 23"/>
                  <a:gd name="T27" fmla="*/ 0 h 93"/>
                  <a:gd name="T28" fmla="*/ 14 w 23"/>
                  <a:gd name="T29" fmla="*/ 1 h 93"/>
                  <a:gd name="T30" fmla="*/ 15 w 23"/>
                  <a:gd name="T31" fmla="*/ 3 h 93"/>
                  <a:gd name="T32" fmla="*/ 15 w 23"/>
                  <a:gd name="T33" fmla="*/ 47 h 93"/>
                  <a:gd name="T34" fmla="*/ 15 w 23"/>
                  <a:gd name="T35" fmla="*/ 47 h 93"/>
                  <a:gd name="T36" fmla="*/ 19 w 23"/>
                  <a:gd name="T37" fmla="*/ 49 h 93"/>
                  <a:gd name="T38" fmla="*/ 21 w 23"/>
                  <a:gd name="T39" fmla="*/ 51 h 93"/>
                  <a:gd name="T40" fmla="*/ 22 w 23"/>
                  <a:gd name="T41" fmla="*/ 55 h 93"/>
                  <a:gd name="T42" fmla="*/ 23 w 23"/>
                  <a:gd name="T43" fmla="*/ 58 h 93"/>
                  <a:gd name="T44" fmla="*/ 23 w 23"/>
                  <a:gd name="T45" fmla="*/ 5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93">
                    <a:moveTo>
                      <a:pt x="23" y="58"/>
                    </a:moveTo>
                    <a:lnTo>
                      <a:pt x="23" y="93"/>
                    </a:lnTo>
                    <a:lnTo>
                      <a:pt x="0" y="93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2" y="55"/>
                    </a:lnTo>
                    <a:lnTo>
                      <a:pt x="3" y="51"/>
                    </a:lnTo>
                    <a:lnTo>
                      <a:pt x="5" y="49"/>
                    </a:lnTo>
                    <a:lnTo>
                      <a:pt x="8" y="47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1"/>
                    </a:lnTo>
                    <a:lnTo>
                      <a:pt x="15" y="3"/>
                    </a:lnTo>
                    <a:lnTo>
                      <a:pt x="15" y="47"/>
                    </a:lnTo>
                    <a:lnTo>
                      <a:pt x="15" y="47"/>
                    </a:lnTo>
                    <a:lnTo>
                      <a:pt x="19" y="49"/>
                    </a:lnTo>
                    <a:lnTo>
                      <a:pt x="21" y="51"/>
                    </a:lnTo>
                    <a:lnTo>
                      <a:pt x="22" y="55"/>
                    </a:lnTo>
                    <a:lnTo>
                      <a:pt x="23" y="58"/>
                    </a:lnTo>
                    <a:lnTo>
                      <a:pt x="23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59" name="Freeform 218"/>
              <p:cNvSpPr/>
              <p:nvPr userDrawn="1"/>
            </p:nvSpPr>
            <p:spPr bwMode="auto">
              <a:xfrm>
                <a:off x="6377009" y="3103600"/>
                <a:ext cx="19050" cy="74613"/>
              </a:xfrm>
              <a:custGeom>
                <a:avLst/>
                <a:gdLst>
                  <a:gd name="T0" fmla="*/ 23 w 23"/>
                  <a:gd name="T1" fmla="*/ 58 h 93"/>
                  <a:gd name="T2" fmla="*/ 23 w 23"/>
                  <a:gd name="T3" fmla="*/ 93 h 93"/>
                  <a:gd name="T4" fmla="*/ 0 w 23"/>
                  <a:gd name="T5" fmla="*/ 93 h 93"/>
                  <a:gd name="T6" fmla="*/ 0 w 23"/>
                  <a:gd name="T7" fmla="*/ 58 h 93"/>
                  <a:gd name="T8" fmla="*/ 0 w 23"/>
                  <a:gd name="T9" fmla="*/ 58 h 93"/>
                  <a:gd name="T10" fmla="*/ 2 w 23"/>
                  <a:gd name="T11" fmla="*/ 55 h 93"/>
                  <a:gd name="T12" fmla="*/ 3 w 23"/>
                  <a:gd name="T13" fmla="*/ 51 h 93"/>
                  <a:gd name="T14" fmla="*/ 5 w 23"/>
                  <a:gd name="T15" fmla="*/ 49 h 93"/>
                  <a:gd name="T16" fmla="*/ 8 w 23"/>
                  <a:gd name="T17" fmla="*/ 47 h 93"/>
                  <a:gd name="T18" fmla="*/ 8 w 23"/>
                  <a:gd name="T19" fmla="*/ 3 h 93"/>
                  <a:gd name="T20" fmla="*/ 8 w 23"/>
                  <a:gd name="T21" fmla="*/ 3 h 93"/>
                  <a:gd name="T22" fmla="*/ 10 w 23"/>
                  <a:gd name="T23" fmla="*/ 1 h 93"/>
                  <a:gd name="T24" fmla="*/ 12 w 23"/>
                  <a:gd name="T25" fmla="*/ 0 h 93"/>
                  <a:gd name="T26" fmla="*/ 12 w 23"/>
                  <a:gd name="T27" fmla="*/ 0 h 93"/>
                  <a:gd name="T28" fmla="*/ 14 w 23"/>
                  <a:gd name="T29" fmla="*/ 1 h 93"/>
                  <a:gd name="T30" fmla="*/ 15 w 23"/>
                  <a:gd name="T31" fmla="*/ 3 h 93"/>
                  <a:gd name="T32" fmla="*/ 15 w 23"/>
                  <a:gd name="T33" fmla="*/ 47 h 93"/>
                  <a:gd name="T34" fmla="*/ 15 w 23"/>
                  <a:gd name="T35" fmla="*/ 47 h 93"/>
                  <a:gd name="T36" fmla="*/ 19 w 23"/>
                  <a:gd name="T37" fmla="*/ 49 h 93"/>
                  <a:gd name="T38" fmla="*/ 21 w 23"/>
                  <a:gd name="T39" fmla="*/ 51 h 93"/>
                  <a:gd name="T40" fmla="*/ 22 w 23"/>
                  <a:gd name="T41" fmla="*/ 55 h 93"/>
                  <a:gd name="T42" fmla="*/ 23 w 23"/>
                  <a:gd name="T43" fmla="*/ 58 h 93"/>
                  <a:gd name="T44" fmla="*/ 23 w 23"/>
                  <a:gd name="T45" fmla="*/ 5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93">
                    <a:moveTo>
                      <a:pt x="23" y="58"/>
                    </a:moveTo>
                    <a:lnTo>
                      <a:pt x="23" y="93"/>
                    </a:lnTo>
                    <a:lnTo>
                      <a:pt x="0" y="93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2" y="55"/>
                    </a:lnTo>
                    <a:lnTo>
                      <a:pt x="3" y="51"/>
                    </a:lnTo>
                    <a:lnTo>
                      <a:pt x="5" y="49"/>
                    </a:lnTo>
                    <a:lnTo>
                      <a:pt x="8" y="47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1"/>
                    </a:lnTo>
                    <a:lnTo>
                      <a:pt x="15" y="3"/>
                    </a:lnTo>
                    <a:lnTo>
                      <a:pt x="15" y="47"/>
                    </a:lnTo>
                    <a:lnTo>
                      <a:pt x="15" y="47"/>
                    </a:lnTo>
                    <a:lnTo>
                      <a:pt x="19" y="49"/>
                    </a:lnTo>
                    <a:lnTo>
                      <a:pt x="21" y="51"/>
                    </a:lnTo>
                    <a:lnTo>
                      <a:pt x="22" y="55"/>
                    </a:lnTo>
                    <a:lnTo>
                      <a:pt x="23" y="58"/>
                    </a:lnTo>
                    <a:lnTo>
                      <a:pt x="23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60" name="Freeform 219"/>
              <p:cNvSpPr/>
              <p:nvPr userDrawn="1"/>
            </p:nvSpPr>
            <p:spPr bwMode="auto">
              <a:xfrm>
                <a:off x="6408759" y="3103600"/>
                <a:ext cx="17463" cy="74613"/>
              </a:xfrm>
              <a:custGeom>
                <a:avLst/>
                <a:gdLst>
                  <a:gd name="T0" fmla="*/ 21 w 21"/>
                  <a:gd name="T1" fmla="*/ 58 h 93"/>
                  <a:gd name="T2" fmla="*/ 21 w 21"/>
                  <a:gd name="T3" fmla="*/ 93 h 93"/>
                  <a:gd name="T4" fmla="*/ 0 w 21"/>
                  <a:gd name="T5" fmla="*/ 93 h 93"/>
                  <a:gd name="T6" fmla="*/ 0 w 21"/>
                  <a:gd name="T7" fmla="*/ 58 h 93"/>
                  <a:gd name="T8" fmla="*/ 0 w 21"/>
                  <a:gd name="T9" fmla="*/ 58 h 93"/>
                  <a:gd name="T10" fmla="*/ 0 w 21"/>
                  <a:gd name="T11" fmla="*/ 55 h 93"/>
                  <a:gd name="T12" fmla="*/ 1 w 21"/>
                  <a:gd name="T13" fmla="*/ 51 h 93"/>
                  <a:gd name="T14" fmla="*/ 3 w 21"/>
                  <a:gd name="T15" fmla="*/ 49 h 93"/>
                  <a:gd name="T16" fmla="*/ 6 w 21"/>
                  <a:gd name="T17" fmla="*/ 47 h 93"/>
                  <a:gd name="T18" fmla="*/ 6 w 21"/>
                  <a:gd name="T19" fmla="*/ 3 h 93"/>
                  <a:gd name="T20" fmla="*/ 6 w 21"/>
                  <a:gd name="T21" fmla="*/ 3 h 93"/>
                  <a:gd name="T22" fmla="*/ 8 w 21"/>
                  <a:gd name="T23" fmla="*/ 1 h 93"/>
                  <a:gd name="T24" fmla="*/ 10 w 21"/>
                  <a:gd name="T25" fmla="*/ 0 h 93"/>
                  <a:gd name="T26" fmla="*/ 10 w 21"/>
                  <a:gd name="T27" fmla="*/ 0 h 93"/>
                  <a:gd name="T28" fmla="*/ 13 w 21"/>
                  <a:gd name="T29" fmla="*/ 1 h 93"/>
                  <a:gd name="T30" fmla="*/ 15 w 21"/>
                  <a:gd name="T31" fmla="*/ 3 h 93"/>
                  <a:gd name="T32" fmla="*/ 15 w 21"/>
                  <a:gd name="T33" fmla="*/ 47 h 93"/>
                  <a:gd name="T34" fmla="*/ 15 w 21"/>
                  <a:gd name="T35" fmla="*/ 47 h 93"/>
                  <a:gd name="T36" fmla="*/ 17 w 21"/>
                  <a:gd name="T37" fmla="*/ 49 h 93"/>
                  <a:gd name="T38" fmla="*/ 19 w 21"/>
                  <a:gd name="T39" fmla="*/ 51 h 93"/>
                  <a:gd name="T40" fmla="*/ 21 w 21"/>
                  <a:gd name="T41" fmla="*/ 55 h 93"/>
                  <a:gd name="T42" fmla="*/ 21 w 21"/>
                  <a:gd name="T43" fmla="*/ 58 h 93"/>
                  <a:gd name="T44" fmla="*/ 21 w 21"/>
                  <a:gd name="T45" fmla="*/ 5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93">
                    <a:moveTo>
                      <a:pt x="21" y="58"/>
                    </a:moveTo>
                    <a:lnTo>
                      <a:pt x="21" y="93"/>
                    </a:lnTo>
                    <a:lnTo>
                      <a:pt x="0" y="93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0" y="55"/>
                    </a:lnTo>
                    <a:lnTo>
                      <a:pt x="1" y="51"/>
                    </a:lnTo>
                    <a:lnTo>
                      <a:pt x="3" y="49"/>
                    </a:lnTo>
                    <a:lnTo>
                      <a:pt x="6" y="47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5" y="3"/>
                    </a:lnTo>
                    <a:lnTo>
                      <a:pt x="15" y="47"/>
                    </a:lnTo>
                    <a:lnTo>
                      <a:pt x="15" y="47"/>
                    </a:lnTo>
                    <a:lnTo>
                      <a:pt x="17" y="49"/>
                    </a:lnTo>
                    <a:lnTo>
                      <a:pt x="19" y="51"/>
                    </a:lnTo>
                    <a:lnTo>
                      <a:pt x="21" y="55"/>
                    </a:lnTo>
                    <a:lnTo>
                      <a:pt x="21" y="58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61" name="Freeform 220"/>
              <p:cNvSpPr/>
              <p:nvPr userDrawn="1"/>
            </p:nvSpPr>
            <p:spPr bwMode="auto">
              <a:xfrm>
                <a:off x="6438922" y="3103600"/>
                <a:ext cx="17463" cy="74613"/>
              </a:xfrm>
              <a:custGeom>
                <a:avLst/>
                <a:gdLst>
                  <a:gd name="T0" fmla="*/ 21 w 21"/>
                  <a:gd name="T1" fmla="*/ 58 h 93"/>
                  <a:gd name="T2" fmla="*/ 21 w 21"/>
                  <a:gd name="T3" fmla="*/ 93 h 93"/>
                  <a:gd name="T4" fmla="*/ 0 w 21"/>
                  <a:gd name="T5" fmla="*/ 93 h 93"/>
                  <a:gd name="T6" fmla="*/ 0 w 21"/>
                  <a:gd name="T7" fmla="*/ 58 h 93"/>
                  <a:gd name="T8" fmla="*/ 0 w 21"/>
                  <a:gd name="T9" fmla="*/ 58 h 93"/>
                  <a:gd name="T10" fmla="*/ 0 w 21"/>
                  <a:gd name="T11" fmla="*/ 55 h 93"/>
                  <a:gd name="T12" fmla="*/ 1 w 21"/>
                  <a:gd name="T13" fmla="*/ 51 h 93"/>
                  <a:gd name="T14" fmla="*/ 3 w 21"/>
                  <a:gd name="T15" fmla="*/ 49 h 93"/>
                  <a:gd name="T16" fmla="*/ 6 w 21"/>
                  <a:gd name="T17" fmla="*/ 47 h 93"/>
                  <a:gd name="T18" fmla="*/ 6 w 21"/>
                  <a:gd name="T19" fmla="*/ 3 h 93"/>
                  <a:gd name="T20" fmla="*/ 6 w 21"/>
                  <a:gd name="T21" fmla="*/ 3 h 93"/>
                  <a:gd name="T22" fmla="*/ 8 w 21"/>
                  <a:gd name="T23" fmla="*/ 1 h 93"/>
                  <a:gd name="T24" fmla="*/ 10 w 21"/>
                  <a:gd name="T25" fmla="*/ 0 h 93"/>
                  <a:gd name="T26" fmla="*/ 10 w 21"/>
                  <a:gd name="T27" fmla="*/ 0 h 93"/>
                  <a:gd name="T28" fmla="*/ 13 w 21"/>
                  <a:gd name="T29" fmla="*/ 1 h 93"/>
                  <a:gd name="T30" fmla="*/ 15 w 21"/>
                  <a:gd name="T31" fmla="*/ 3 h 93"/>
                  <a:gd name="T32" fmla="*/ 15 w 21"/>
                  <a:gd name="T33" fmla="*/ 47 h 93"/>
                  <a:gd name="T34" fmla="*/ 15 w 21"/>
                  <a:gd name="T35" fmla="*/ 47 h 93"/>
                  <a:gd name="T36" fmla="*/ 17 w 21"/>
                  <a:gd name="T37" fmla="*/ 49 h 93"/>
                  <a:gd name="T38" fmla="*/ 19 w 21"/>
                  <a:gd name="T39" fmla="*/ 51 h 93"/>
                  <a:gd name="T40" fmla="*/ 21 w 21"/>
                  <a:gd name="T41" fmla="*/ 55 h 93"/>
                  <a:gd name="T42" fmla="*/ 21 w 21"/>
                  <a:gd name="T43" fmla="*/ 58 h 93"/>
                  <a:gd name="T44" fmla="*/ 21 w 21"/>
                  <a:gd name="T45" fmla="*/ 5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93">
                    <a:moveTo>
                      <a:pt x="21" y="58"/>
                    </a:moveTo>
                    <a:lnTo>
                      <a:pt x="21" y="93"/>
                    </a:lnTo>
                    <a:lnTo>
                      <a:pt x="0" y="93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0" y="55"/>
                    </a:lnTo>
                    <a:lnTo>
                      <a:pt x="1" y="51"/>
                    </a:lnTo>
                    <a:lnTo>
                      <a:pt x="3" y="49"/>
                    </a:lnTo>
                    <a:lnTo>
                      <a:pt x="6" y="47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5" y="3"/>
                    </a:lnTo>
                    <a:lnTo>
                      <a:pt x="15" y="47"/>
                    </a:lnTo>
                    <a:lnTo>
                      <a:pt x="15" y="47"/>
                    </a:lnTo>
                    <a:lnTo>
                      <a:pt x="17" y="49"/>
                    </a:lnTo>
                    <a:lnTo>
                      <a:pt x="19" y="51"/>
                    </a:lnTo>
                    <a:lnTo>
                      <a:pt x="21" y="55"/>
                    </a:lnTo>
                    <a:lnTo>
                      <a:pt x="21" y="58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62" name="Freeform 221"/>
              <p:cNvSpPr/>
              <p:nvPr userDrawn="1"/>
            </p:nvSpPr>
            <p:spPr bwMode="auto">
              <a:xfrm>
                <a:off x="6499247" y="3103600"/>
                <a:ext cx="17463" cy="74613"/>
              </a:xfrm>
              <a:custGeom>
                <a:avLst/>
                <a:gdLst>
                  <a:gd name="T0" fmla="*/ 21 w 21"/>
                  <a:gd name="T1" fmla="*/ 58 h 93"/>
                  <a:gd name="T2" fmla="*/ 21 w 21"/>
                  <a:gd name="T3" fmla="*/ 93 h 93"/>
                  <a:gd name="T4" fmla="*/ 0 w 21"/>
                  <a:gd name="T5" fmla="*/ 93 h 93"/>
                  <a:gd name="T6" fmla="*/ 0 w 21"/>
                  <a:gd name="T7" fmla="*/ 58 h 93"/>
                  <a:gd name="T8" fmla="*/ 0 w 21"/>
                  <a:gd name="T9" fmla="*/ 58 h 93"/>
                  <a:gd name="T10" fmla="*/ 0 w 21"/>
                  <a:gd name="T11" fmla="*/ 55 h 93"/>
                  <a:gd name="T12" fmla="*/ 2 w 21"/>
                  <a:gd name="T13" fmla="*/ 51 h 93"/>
                  <a:gd name="T14" fmla="*/ 4 w 21"/>
                  <a:gd name="T15" fmla="*/ 49 h 93"/>
                  <a:gd name="T16" fmla="*/ 6 w 21"/>
                  <a:gd name="T17" fmla="*/ 47 h 93"/>
                  <a:gd name="T18" fmla="*/ 6 w 21"/>
                  <a:gd name="T19" fmla="*/ 3 h 93"/>
                  <a:gd name="T20" fmla="*/ 6 w 21"/>
                  <a:gd name="T21" fmla="*/ 3 h 93"/>
                  <a:gd name="T22" fmla="*/ 8 w 21"/>
                  <a:gd name="T23" fmla="*/ 1 h 93"/>
                  <a:gd name="T24" fmla="*/ 11 w 21"/>
                  <a:gd name="T25" fmla="*/ 0 h 93"/>
                  <a:gd name="T26" fmla="*/ 11 w 21"/>
                  <a:gd name="T27" fmla="*/ 0 h 93"/>
                  <a:gd name="T28" fmla="*/ 13 w 21"/>
                  <a:gd name="T29" fmla="*/ 1 h 93"/>
                  <a:gd name="T30" fmla="*/ 15 w 21"/>
                  <a:gd name="T31" fmla="*/ 3 h 93"/>
                  <a:gd name="T32" fmla="*/ 15 w 21"/>
                  <a:gd name="T33" fmla="*/ 47 h 93"/>
                  <a:gd name="T34" fmla="*/ 15 w 21"/>
                  <a:gd name="T35" fmla="*/ 47 h 93"/>
                  <a:gd name="T36" fmla="*/ 17 w 21"/>
                  <a:gd name="T37" fmla="*/ 49 h 93"/>
                  <a:gd name="T38" fmla="*/ 19 w 21"/>
                  <a:gd name="T39" fmla="*/ 51 h 93"/>
                  <a:gd name="T40" fmla="*/ 21 w 21"/>
                  <a:gd name="T41" fmla="*/ 55 h 93"/>
                  <a:gd name="T42" fmla="*/ 21 w 21"/>
                  <a:gd name="T43" fmla="*/ 58 h 93"/>
                  <a:gd name="T44" fmla="*/ 21 w 21"/>
                  <a:gd name="T45" fmla="*/ 5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93">
                    <a:moveTo>
                      <a:pt x="21" y="58"/>
                    </a:moveTo>
                    <a:lnTo>
                      <a:pt x="21" y="93"/>
                    </a:lnTo>
                    <a:lnTo>
                      <a:pt x="0" y="93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0" y="55"/>
                    </a:lnTo>
                    <a:lnTo>
                      <a:pt x="2" y="51"/>
                    </a:lnTo>
                    <a:lnTo>
                      <a:pt x="4" y="49"/>
                    </a:lnTo>
                    <a:lnTo>
                      <a:pt x="6" y="47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8" y="1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3" y="1"/>
                    </a:lnTo>
                    <a:lnTo>
                      <a:pt x="15" y="3"/>
                    </a:lnTo>
                    <a:lnTo>
                      <a:pt x="15" y="47"/>
                    </a:lnTo>
                    <a:lnTo>
                      <a:pt x="15" y="47"/>
                    </a:lnTo>
                    <a:lnTo>
                      <a:pt x="17" y="49"/>
                    </a:lnTo>
                    <a:lnTo>
                      <a:pt x="19" y="51"/>
                    </a:lnTo>
                    <a:lnTo>
                      <a:pt x="21" y="55"/>
                    </a:lnTo>
                    <a:lnTo>
                      <a:pt x="21" y="58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63" name="Freeform 222"/>
              <p:cNvSpPr/>
              <p:nvPr userDrawn="1"/>
            </p:nvSpPr>
            <p:spPr bwMode="auto">
              <a:xfrm>
                <a:off x="6469085" y="3103600"/>
                <a:ext cx="17463" cy="74613"/>
              </a:xfrm>
              <a:custGeom>
                <a:avLst/>
                <a:gdLst>
                  <a:gd name="T0" fmla="*/ 21 w 21"/>
                  <a:gd name="T1" fmla="*/ 58 h 93"/>
                  <a:gd name="T2" fmla="*/ 21 w 21"/>
                  <a:gd name="T3" fmla="*/ 93 h 93"/>
                  <a:gd name="T4" fmla="*/ 0 w 21"/>
                  <a:gd name="T5" fmla="*/ 93 h 93"/>
                  <a:gd name="T6" fmla="*/ 0 w 21"/>
                  <a:gd name="T7" fmla="*/ 58 h 93"/>
                  <a:gd name="T8" fmla="*/ 0 w 21"/>
                  <a:gd name="T9" fmla="*/ 58 h 93"/>
                  <a:gd name="T10" fmla="*/ 0 w 21"/>
                  <a:gd name="T11" fmla="*/ 55 h 93"/>
                  <a:gd name="T12" fmla="*/ 2 w 21"/>
                  <a:gd name="T13" fmla="*/ 51 h 93"/>
                  <a:gd name="T14" fmla="*/ 4 w 21"/>
                  <a:gd name="T15" fmla="*/ 49 h 93"/>
                  <a:gd name="T16" fmla="*/ 6 w 21"/>
                  <a:gd name="T17" fmla="*/ 47 h 93"/>
                  <a:gd name="T18" fmla="*/ 6 w 21"/>
                  <a:gd name="T19" fmla="*/ 3 h 93"/>
                  <a:gd name="T20" fmla="*/ 6 w 21"/>
                  <a:gd name="T21" fmla="*/ 3 h 93"/>
                  <a:gd name="T22" fmla="*/ 8 w 21"/>
                  <a:gd name="T23" fmla="*/ 1 h 93"/>
                  <a:gd name="T24" fmla="*/ 10 w 21"/>
                  <a:gd name="T25" fmla="*/ 0 h 93"/>
                  <a:gd name="T26" fmla="*/ 10 w 21"/>
                  <a:gd name="T27" fmla="*/ 0 h 93"/>
                  <a:gd name="T28" fmla="*/ 13 w 21"/>
                  <a:gd name="T29" fmla="*/ 1 h 93"/>
                  <a:gd name="T30" fmla="*/ 15 w 21"/>
                  <a:gd name="T31" fmla="*/ 3 h 93"/>
                  <a:gd name="T32" fmla="*/ 15 w 21"/>
                  <a:gd name="T33" fmla="*/ 47 h 93"/>
                  <a:gd name="T34" fmla="*/ 15 w 21"/>
                  <a:gd name="T35" fmla="*/ 47 h 93"/>
                  <a:gd name="T36" fmla="*/ 17 w 21"/>
                  <a:gd name="T37" fmla="*/ 49 h 93"/>
                  <a:gd name="T38" fmla="*/ 19 w 21"/>
                  <a:gd name="T39" fmla="*/ 51 h 93"/>
                  <a:gd name="T40" fmla="*/ 21 w 21"/>
                  <a:gd name="T41" fmla="*/ 55 h 93"/>
                  <a:gd name="T42" fmla="*/ 21 w 21"/>
                  <a:gd name="T43" fmla="*/ 58 h 93"/>
                  <a:gd name="T44" fmla="*/ 21 w 21"/>
                  <a:gd name="T45" fmla="*/ 5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93">
                    <a:moveTo>
                      <a:pt x="21" y="58"/>
                    </a:moveTo>
                    <a:lnTo>
                      <a:pt x="21" y="93"/>
                    </a:lnTo>
                    <a:lnTo>
                      <a:pt x="0" y="93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0" y="55"/>
                    </a:lnTo>
                    <a:lnTo>
                      <a:pt x="2" y="51"/>
                    </a:lnTo>
                    <a:lnTo>
                      <a:pt x="4" y="49"/>
                    </a:lnTo>
                    <a:lnTo>
                      <a:pt x="6" y="47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5" y="3"/>
                    </a:lnTo>
                    <a:lnTo>
                      <a:pt x="15" y="47"/>
                    </a:lnTo>
                    <a:lnTo>
                      <a:pt x="15" y="47"/>
                    </a:lnTo>
                    <a:lnTo>
                      <a:pt x="17" y="49"/>
                    </a:lnTo>
                    <a:lnTo>
                      <a:pt x="19" y="51"/>
                    </a:lnTo>
                    <a:lnTo>
                      <a:pt x="21" y="55"/>
                    </a:lnTo>
                    <a:lnTo>
                      <a:pt x="21" y="58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64" name="Freeform 223"/>
              <p:cNvSpPr/>
              <p:nvPr userDrawn="1"/>
            </p:nvSpPr>
            <p:spPr bwMode="auto">
              <a:xfrm>
                <a:off x="6499247" y="3563980"/>
                <a:ext cx="17463" cy="74613"/>
              </a:xfrm>
              <a:custGeom>
                <a:avLst/>
                <a:gdLst>
                  <a:gd name="T0" fmla="*/ 0 w 21"/>
                  <a:gd name="T1" fmla="*/ 35 h 93"/>
                  <a:gd name="T2" fmla="*/ 0 w 21"/>
                  <a:gd name="T3" fmla="*/ 0 h 93"/>
                  <a:gd name="T4" fmla="*/ 21 w 21"/>
                  <a:gd name="T5" fmla="*/ 0 h 93"/>
                  <a:gd name="T6" fmla="*/ 21 w 21"/>
                  <a:gd name="T7" fmla="*/ 35 h 93"/>
                  <a:gd name="T8" fmla="*/ 21 w 21"/>
                  <a:gd name="T9" fmla="*/ 35 h 93"/>
                  <a:gd name="T10" fmla="*/ 21 w 21"/>
                  <a:gd name="T11" fmla="*/ 38 h 93"/>
                  <a:gd name="T12" fmla="*/ 19 w 21"/>
                  <a:gd name="T13" fmla="*/ 42 h 93"/>
                  <a:gd name="T14" fmla="*/ 17 w 21"/>
                  <a:gd name="T15" fmla="*/ 44 h 93"/>
                  <a:gd name="T16" fmla="*/ 15 w 21"/>
                  <a:gd name="T17" fmla="*/ 45 h 93"/>
                  <a:gd name="T18" fmla="*/ 15 w 21"/>
                  <a:gd name="T19" fmla="*/ 90 h 93"/>
                  <a:gd name="T20" fmla="*/ 15 w 21"/>
                  <a:gd name="T21" fmla="*/ 90 h 93"/>
                  <a:gd name="T22" fmla="*/ 13 w 21"/>
                  <a:gd name="T23" fmla="*/ 92 h 93"/>
                  <a:gd name="T24" fmla="*/ 11 w 21"/>
                  <a:gd name="T25" fmla="*/ 93 h 93"/>
                  <a:gd name="T26" fmla="*/ 11 w 21"/>
                  <a:gd name="T27" fmla="*/ 93 h 93"/>
                  <a:gd name="T28" fmla="*/ 8 w 21"/>
                  <a:gd name="T29" fmla="*/ 92 h 93"/>
                  <a:gd name="T30" fmla="*/ 6 w 21"/>
                  <a:gd name="T31" fmla="*/ 90 h 93"/>
                  <a:gd name="T32" fmla="*/ 6 w 21"/>
                  <a:gd name="T33" fmla="*/ 45 h 93"/>
                  <a:gd name="T34" fmla="*/ 6 w 21"/>
                  <a:gd name="T35" fmla="*/ 45 h 93"/>
                  <a:gd name="T36" fmla="*/ 4 w 21"/>
                  <a:gd name="T37" fmla="*/ 44 h 93"/>
                  <a:gd name="T38" fmla="*/ 2 w 21"/>
                  <a:gd name="T39" fmla="*/ 42 h 93"/>
                  <a:gd name="T40" fmla="*/ 0 w 21"/>
                  <a:gd name="T41" fmla="*/ 38 h 93"/>
                  <a:gd name="T42" fmla="*/ 0 w 21"/>
                  <a:gd name="T43" fmla="*/ 35 h 93"/>
                  <a:gd name="T44" fmla="*/ 0 w 21"/>
                  <a:gd name="T45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93">
                    <a:moveTo>
                      <a:pt x="0" y="35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35"/>
                    </a:lnTo>
                    <a:lnTo>
                      <a:pt x="21" y="35"/>
                    </a:lnTo>
                    <a:lnTo>
                      <a:pt x="21" y="38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5" y="45"/>
                    </a:lnTo>
                    <a:lnTo>
                      <a:pt x="15" y="90"/>
                    </a:lnTo>
                    <a:lnTo>
                      <a:pt x="15" y="90"/>
                    </a:lnTo>
                    <a:lnTo>
                      <a:pt x="13" y="92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8" y="92"/>
                    </a:lnTo>
                    <a:lnTo>
                      <a:pt x="6" y="90"/>
                    </a:lnTo>
                    <a:lnTo>
                      <a:pt x="6" y="45"/>
                    </a:lnTo>
                    <a:lnTo>
                      <a:pt x="6" y="45"/>
                    </a:lnTo>
                    <a:lnTo>
                      <a:pt x="4" y="44"/>
                    </a:lnTo>
                    <a:lnTo>
                      <a:pt x="2" y="42"/>
                    </a:lnTo>
                    <a:lnTo>
                      <a:pt x="0" y="38"/>
                    </a:lnTo>
                    <a:lnTo>
                      <a:pt x="0" y="35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65" name="Freeform 224"/>
              <p:cNvSpPr/>
              <p:nvPr userDrawn="1"/>
            </p:nvSpPr>
            <p:spPr bwMode="auto">
              <a:xfrm>
                <a:off x="6469085" y="3563980"/>
                <a:ext cx="17463" cy="74613"/>
              </a:xfrm>
              <a:custGeom>
                <a:avLst/>
                <a:gdLst>
                  <a:gd name="T0" fmla="*/ 0 w 21"/>
                  <a:gd name="T1" fmla="*/ 35 h 93"/>
                  <a:gd name="T2" fmla="*/ 0 w 21"/>
                  <a:gd name="T3" fmla="*/ 0 h 93"/>
                  <a:gd name="T4" fmla="*/ 21 w 21"/>
                  <a:gd name="T5" fmla="*/ 0 h 93"/>
                  <a:gd name="T6" fmla="*/ 21 w 21"/>
                  <a:gd name="T7" fmla="*/ 35 h 93"/>
                  <a:gd name="T8" fmla="*/ 21 w 21"/>
                  <a:gd name="T9" fmla="*/ 35 h 93"/>
                  <a:gd name="T10" fmla="*/ 21 w 21"/>
                  <a:gd name="T11" fmla="*/ 38 h 93"/>
                  <a:gd name="T12" fmla="*/ 19 w 21"/>
                  <a:gd name="T13" fmla="*/ 42 h 93"/>
                  <a:gd name="T14" fmla="*/ 17 w 21"/>
                  <a:gd name="T15" fmla="*/ 44 h 93"/>
                  <a:gd name="T16" fmla="*/ 15 w 21"/>
                  <a:gd name="T17" fmla="*/ 45 h 93"/>
                  <a:gd name="T18" fmla="*/ 15 w 21"/>
                  <a:gd name="T19" fmla="*/ 90 h 93"/>
                  <a:gd name="T20" fmla="*/ 15 w 21"/>
                  <a:gd name="T21" fmla="*/ 90 h 93"/>
                  <a:gd name="T22" fmla="*/ 13 w 21"/>
                  <a:gd name="T23" fmla="*/ 92 h 93"/>
                  <a:gd name="T24" fmla="*/ 10 w 21"/>
                  <a:gd name="T25" fmla="*/ 93 h 93"/>
                  <a:gd name="T26" fmla="*/ 10 w 21"/>
                  <a:gd name="T27" fmla="*/ 93 h 93"/>
                  <a:gd name="T28" fmla="*/ 8 w 21"/>
                  <a:gd name="T29" fmla="*/ 92 h 93"/>
                  <a:gd name="T30" fmla="*/ 6 w 21"/>
                  <a:gd name="T31" fmla="*/ 90 h 93"/>
                  <a:gd name="T32" fmla="*/ 6 w 21"/>
                  <a:gd name="T33" fmla="*/ 45 h 93"/>
                  <a:gd name="T34" fmla="*/ 6 w 21"/>
                  <a:gd name="T35" fmla="*/ 45 h 93"/>
                  <a:gd name="T36" fmla="*/ 4 w 21"/>
                  <a:gd name="T37" fmla="*/ 44 h 93"/>
                  <a:gd name="T38" fmla="*/ 2 w 21"/>
                  <a:gd name="T39" fmla="*/ 42 h 93"/>
                  <a:gd name="T40" fmla="*/ 0 w 21"/>
                  <a:gd name="T41" fmla="*/ 38 h 93"/>
                  <a:gd name="T42" fmla="*/ 0 w 21"/>
                  <a:gd name="T43" fmla="*/ 35 h 93"/>
                  <a:gd name="T44" fmla="*/ 0 w 21"/>
                  <a:gd name="T45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93">
                    <a:moveTo>
                      <a:pt x="0" y="35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35"/>
                    </a:lnTo>
                    <a:lnTo>
                      <a:pt x="21" y="35"/>
                    </a:lnTo>
                    <a:lnTo>
                      <a:pt x="21" y="38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5" y="45"/>
                    </a:lnTo>
                    <a:lnTo>
                      <a:pt x="15" y="90"/>
                    </a:lnTo>
                    <a:lnTo>
                      <a:pt x="15" y="90"/>
                    </a:lnTo>
                    <a:lnTo>
                      <a:pt x="13" y="92"/>
                    </a:lnTo>
                    <a:lnTo>
                      <a:pt x="10" y="93"/>
                    </a:lnTo>
                    <a:lnTo>
                      <a:pt x="10" y="93"/>
                    </a:lnTo>
                    <a:lnTo>
                      <a:pt x="8" y="92"/>
                    </a:lnTo>
                    <a:lnTo>
                      <a:pt x="6" y="90"/>
                    </a:lnTo>
                    <a:lnTo>
                      <a:pt x="6" y="45"/>
                    </a:lnTo>
                    <a:lnTo>
                      <a:pt x="6" y="45"/>
                    </a:lnTo>
                    <a:lnTo>
                      <a:pt x="4" y="44"/>
                    </a:lnTo>
                    <a:lnTo>
                      <a:pt x="2" y="42"/>
                    </a:lnTo>
                    <a:lnTo>
                      <a:pt x="0" y="38"/>
                    </a:lnTo>
                    <a:lnTo>
                      <a:pt x="0" y="35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66" name="Freeform 225"/>
              <p:cNvSpPr/>
              <p:nvPr userDrawn="1"/>
            </p:nvSpPr>
            <p:spPr bwMode="auto">
              <a:xfrm>
                <a:off x="6438922" y="3563980"/>
                <a:ext cx="17463" cy="74613"/>
              </a:xfrm>
              <a:custGeom>
                <a:avLst/>
                <a:gdLst>
                  <a:gd name="T0" fmla="*/ 0 w 21"/>
                  <a:gd name="T1" fmla="*/ 35 h 93"/>
                  <a:gd name="T2" fmla="*/ 0 w 21"/>
                  <a:gd name="T3" fmla="*/ 0 h 93"/>
                  <a:gd name="T4" fmla="*/ 21 w 21"/>
                  <a:gd name="T5" fmla="*/ 0 h 93"/>
                  <a:gd name="T6" fmla="*/ 21 w 21"/>
                  <a:gd name="T7" fmla="*/ 35 h 93"/>
                  <a:gd name="T8" fmla="*/ 21 w 21"/>
                  <a:gd name="T9" fmla="*/ 35 h 93"/>
                  <a:gd name="T10" fmla="*/ 21 w 21"/>
                  <a:gd name="T11" fmla="*/ 38 h 93"/>
                  <a:gd name="T12" fmla="*/ 19 w 21"/>
                  <a:gd name="T13" fmla="*/ 42 h 93"/>
                  <a:gd name="T14" fmla="*/ 17 w 21"/>
                  <a:gd name="T15" fmla="*/ 44 h 93"/>
                  <a:gd name="T16" fmla="*/ 15 w 21"/>
                  <a:gd name="T17" fmla="*/ 45 h 93"/>
                  <a:gd name="T18" fmla="*/ 15 w 21"/>
                  <a:gd name="T19" fmla="*/ 90 h 93"/>
                  <a:gd name="T20" fmla="*/ 15 w 21"/>
                  <a:gd name="T21" fmla="*/ 90 h 93"/>
                  <a:gd name="T22" fmla="*/ 13 w 21"/>
                  <a:gd name="T23" fmla="*/ 92 h 93"/>
                  <a:gd name="T24" fmla="*/ 10 w 21"/>
                  <a:gd name="T25" fmla="*/ 93 h 93"/>
                  <a:gd name="T26" fmla="*/ 10 w 21"/>
                  <a:gd name="T27" fmla="*/ 93 h 93"/>
                  <a:gd name="T28" fmla="*/ 8 w 21"/>
                  <a:gd name="T29" fmla="*/ 92 h 93"/>
                  <a:gd name="T30" fmla="*/ 6 w 21"/>
                  <a:gd name="T31" fmla="*/ 90 h 93"/>
                  <a:gd name="T32" fmla="*/ 6 w 21"/>
                  <a:gd name="T33" fmla="*/ 45 h 93"/>
                  <a:gd name="T34" fmla="*/ 6 w 21"/>
                  <a:gd name="T35" fmla="*/ 45 h 93"/>
                  <a:gd name="T36" fmla="*/ 3 w 21"/>
                  <a:gd name="T37" fmla="*/ 44 h 93"/>
                  <a:gd name="T38" fmla="*/ 1 w 21"/>
                  <a:gd name="T39" fmla="*/ 42 h 93"/>
                  <a:gd name="T40" fmla="*/ 0 w 21"/>
                  <a:gd name="T41" fmla="*/ 38 h 93"/>
                  <a:gd name="T42" fmla="*/ 0 w 21"/>
                  <a:gd name="T43" fmla="*/ 35 h 93"/>
                  <a:gd name="T44" fmla="*/ 0 w 21"/>
                  <a:gd name="T45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93">
                    <a:moveTo>
                      <a:pt x="0" y="35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35"/>
                    </a:lnTo>
                    <a:lnTo>
                      <a:pt x="21" y="35"/>
                    </a:lnTo>
                    <a:lnTo>
                      <a:pt x="21" y="38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5" y="45"/>
                    </a:lnTo>
                    <a:lnTo>
                      <a:pt x="15" y="90"/>
                    </a:lnTo>
                    <a:lnTo>
                      <a:pt x="15" y="90"/>
                    </a:lnTo>
                    <a:lnTo>
                      <a:pt x="13" y="92"/>
                    </a:lnTo>
                    <a:lnTo>
                      <a:pt x="10" y="93"/>
                    </a:lnTo>
                    <a:lnTo>
                      <a:pt x="10" y="93"/>
                    </a:lnTo>
                    <a:lnTo>
                      <a:pt x="8" y="92"/>
                    </a:lnTo>
                    <a:lnTo>
                      <a:pt x="6" y="90"/>
                    </a:lnTo>
                    <a:lnTo>
                      <a:pt x="6" y="45"/>
                    </a:lnTo>
                    <a:lnTo>
                      <a:pt x="6" y="45"/>
                    </a:lnTo>
                    <a:lnTo>
                      <a:pt x="3" y="44"/>
                    </a:lnTo>
                    <a:lnTo>
                      <a:pt x="1" y="42"/>
                    </a:lnTo>
                    <a:lnTo>
                      <a:pt x="0" y="38"/>
                    </a:lnTo>
                    <a:lnTo>
                      <a:pt x="0" y="35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67" name="Freeform 226"/>
              <p:cNvSpPr/>
              <p:nvPr userDrawn="1"/>
            </p:nvSpPr>
            <p:spPr bwMode="auto">
              <a:xfrm>
                <a:off x="6408759" y="3563980"/>
                <a:ext cx="17463" cy="74613"/>
              </a:xfrm>
              <a:custGeom>
                <a:avLst/>
                <a:gdLst>
                  <a:gd name="T0" fmla="*/ 0 w 21"/>
                  <a:gd name="T1" fmla="*/ 35 h 93"/>
                  <a:gd name="T2" fmla="*/ 0 w 21"/>
                  <a:gd name="T3" fmla="*/ 0 h 93"/>
                  <a:gd name="T4" fmla="*/ 21 w 21"/>
                  <a:gd name="T5" fmla="*/ 0 h 93"/>
                  <a:gd name="T6" fmla="*/ 21 w 21"/>
                  <a:gd name="T7" fmla="*/ 35 h 93"/>
                  <a:gd name="T8" fmla="*/ 21 w 21"/>
                  <a:gd name="T9" fmla="*/ 35 h 93"/>
                  <a:gd name="T10" fmla="*/ 21 w 21"/>
                  <a:gd name="T11" fmla="*/ 38 h 93"/>
                  <a:gd name="T12" fmla="*/ 19 w 21"/>
                  <a:gd name="T13" fmla="*/ 42 h 93"/>
                  <a:gd name="T14" fmla="*/ 17 w 21"/>
                  <a:gd name="T15" fmla="*/ 44 h 93"/>
                  <a:gd name="T16" fmla="*/ 15 w 21"/>
                  <a:gd name="T17" fmla="*/ 45 h 93"/>
                  <a:gd name="T18" fmla="*/ 15 w 21"/>
                  <a:gd name="T19" fmla="*/ 90 h 93"/>
                  <a:gd name="T20" fmla="*/ 15 w 21"/>
                  <a:gd name="T21" fmla="*/ 90 h 93"/>
                  <a:gd name="T22" fmla="*/ 13 w 21"/>
                  <a:gd name="T23" fmla="*/ 92 h 93"/>
                  <a:gd name="T24" fmla="*/ 10 w 21"/>
                  <a:gd name="T25" fmla="*/ 93 h 93"/>
                  <a:gd name="T26" fmla="*/ 10 w 21"/>
                  <a:gd name="T27" fmla="*/ 93 h 93"/>
                  <a:gd name="T28" fmla="*/ 8 w 21"/>
                  <a:gd name="T29" fmla="*/ 92 h 93"/>
                  <a:gd name="T30" fmla="*/ 6 w 21"/>
                  <a:gd name="T31" fmla="*/ 90 h 93"/>
                  <a:gd name="T32" fmla="*/ 6 w 21"/>
                  <a:gd name="T33" fmla="*/ 45 h 93"/>
                  <a:gd name="T34" fmla="*/ 6 w 21"/>
                  <a:gd name="T35" fmla="*/ 45 h 93"/>
                  <a:gd name="T36" fmla="*/ 3 w 21"/>
                  <a:gd name="T37" fmla="*/ 44 h 93"/>
                  <a:gd name="T38" fmla="*/ 1 w 21"/>
                  <a:gd name="T39" fmla="*/ 42 h 93"/>
                  <a:gd name="T40" fmla="*/ 0 w 21"/>
                  <a:gd name="T41" fmla="*/ 38 h 93"/>
                  <a:gd name="T42" fmla="*/ 0 w 21"/>
                  <a:gd name="T43" fmla="*/ 35 h 93"/>
                  <a:gd name="T44" fmla="*/ 0 w 21"/>
                  <a:gd name="T45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93">
                    <a:moveTo>
                      <a:pt x="0" y="35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35"/>
                    </a:lnTo>
                    <a:lnTo>
                      <a:pt x="21" y="35"/>
                    </a:lnTo>
                    <a:lnTo>
                      <a:pt x="21" y="38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5" y="45"/>
                    </a:lnTo>
                    <a:lnTo>
                      <a:pt x="15" y="90"/>
                    </a:lnTo>
                    <a:lnTo>
                      <a:pt x="15" y="90"/>
                    </a:lnTo>
                    <a:lnTo>
                      <a:pt x="13" y="92"/>
                    </a:lnTo>
                    <a:lnTo>
                      <a:pt x="10" y="93"/>
                    </a:lnTo>
                    <a:lnTo>
                      <a:pt x="10" y="93"/>
                    </a:lnTo>
                    <a:lnTo>
                      <a:pt x="8" y="92"/>
                    </a:lnTo>
                    <a:lnTo>
                      <a:pt x="6" y="90"/>
                    </a:lnTo>
                    <a:lnTo>
                      <a:pt x="6" y="45"/>
                    </a:lnTo>
                    <a:lnTo>
                      <a:pt x="6" y="45"/>
                    </a:lnTo>
                    <a:lnTo>
                      <a:pt x="3" y="44"/>
                    </a:lnTo>
                    <a:lnTo>
                      <a:pt x="1" y="42"/>
                    </a:lnTo>
                    <a:lnTo>
                      <a:pt x="0" y="38"/>
                    </a:lnTo>
                    <a:lnTo>
                      <a:pt x="0" y="35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68" name="Freeform 227"/>
              <p:cNvSpPr/>
              <p:nvPr userDrawn="1"/>
            </p:nvSpPr>
            <p:spPr bwMode="auto">
              <a:xfrm>
                <a:off x="6377009" y="3563980"/>
                <a:ext cx="19050" cy="74613"/>
              </a:xfrm>
              <a:custGeom>
                <a:avLst/>
                <a:gdLst>
                  <a:gd name="T0" fmla="*/ 0 w 23"/>
                  <a:gd name="T1" fmla="*/ 35 h 93"/>
                  <a:gd name="T2" fmla="*/ 0 w 23"/>
                  <a:gd name="T3" fmla="*/ 0 h 93"/>
                  <a:gd name="T4" fmla="*/ 23 w 23"/>
                  <a:gd name="T5" fmla="*/ 0 h 93"/>
                  <a:gd name="T6" fmla="*/ 23 w 23"/>
                  <a:gd name="T7" fmla="*/ 35 h 93"/>
                  <a:gd name="T8" fmla="*/ 23 w 23"/>
                  <a:gd name="T9" fmla="*/ 35 h 93"/>
                  <a:gd name="T10" fmla="*/ 22 w 23"/>
                  <a:gd name="T11" fmla="*/ 38 h 93"/>
                  <a:gd name="T12" fmla="*/ 21 w 23"/>
                  <a:gd name="T13" fmla="*/ 42 h 93"/>
                  <a:gd name="T14" fmla="*/ 19 w 23"/>
                  <a:gd name="T15" fmla="*/ 44 h 93"/>
                  <a:gd name="T16" fmla="*/ 15 w 23"/>
                  <a:gd name="T17" fmla="*/ 45 h 93"/>
                  <a:gd name="T18" fmla="*/ 15 w 23"/>
                  <a:gd name="T19" fmla="*/ 90 h 93"/>
                  <a:gd name="T20" fmla="*/ 15 w 23"/>
                  <a:gd name="T21" fmla="*/ 90 h 93"/>
                  <a:gd name="T22" fmla="*/ 14 w 23"/>
                  <a:gd name="T23" fmla="*/ 92 h 93"/>
                  <a:gd name="T24" fmla="*/ 12 w 23"/>
                  <a:gd name="T25" fmla="*/ 93 h 93"/>
                  <a:gd name="T26" fmla="*/ 12 w 23"/>
                  <a:gd name="T27" fmla="*/ 93 h 93"/>
                  <a:gd name="T28" fmla="*/ 10 w 23"/>
                  <a:gd name="T29" fmla="*/ 92 h 93"/>
                  <a:gd name="T30" fmla="*/ 8 w 23"/>
                  <a:gd name="T31" fmla="*/ 90 h 93"/>
                  <a:gd name="T32" fmla="*/ 8 w 23"/>
                  <a:gd name="T33" fmla="*/ 45 h 93"/>
                  <a:gd name="T34" fmla="*/ 8 w 23"/>
                  <a:gd name="T35" fmla="*/ 45 h 93"/>
                  <a:gd name="T36" fmla="*/ 5 w 23"/>
                  <a:gd name="T37" fmla="*/ 44 h 93"/>
                  <a:gd name="T38" fmla="*/ 3 w 23"/>
                  <a:gd name="T39" fmla="*/ 42 h 93"/>
                  <a:gd name="T40" fmla="*/ 2 w 23"/>
                  <a:gd name="T41" fmla="*/ 38 h 93"/>
                  <a:gd name="T42" fmla="*/ 0 w 23"/>
                  <a:gd name="T43" fmla="*/ 35 h 93"/>
                  <a:gd name="T44" fmla="*/ 0 w 23"/>
                  <a:gd name="T45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93">
                    <a:moveTo>
                      <a:pt x="0" y="35"/>
                    </a:moveTo>
                    <a:lnTo>
                      <a:pt x="0" y="0"/>
                    </a:lnTo>
                    <a:lnTo>
                      <a:pt x="23" y="0"/>
                    </a:lnTo>
                    <a:lnTo>
                      <a:pt x="23" y="35"/>
                    </a:lnTo>
                    <a:lnTo>
                      <a:pt x="23" y="35"/>
                    </a:lnTo>
                    <a:lnTo>
                      <a:pt x="22" y="38"/>
                    </a:lnTo>
                    <a:lnTo>
                      <a:pt x="21" y="42"/>
                    </a:lnTo>
                    <a:lnTo>
                      <a:pt x="19" y="44"/>
                    </a:lnTo>
                    <a:lnTo>
                      <a:pt x="15" y="45"/>
                    </a:lnTo>
                    <a:lnTo>
                      <a:pt x="15" y="90"/>
                    </a:lnTo>
                    <a:lnTo>
                      <a:pt x="15" y="90"/>
                    </a:lnTo>
                    <a:lnTo>
                      <a:pt x="14" y="92"/>
                    </a:lnTo>
                    <a:lnTo>
                      <a:pt x="12" y="93"/>
                    </a:lnTo>
                    <a:lnTo>
                      <a:pt x="12" y="93"/>
                    </a:lnTo>
                    <a:lnTo>
                      <a:pt x="10" y="92"/>
                    </a:lnTo>
                    <a:lnTo>
                      <a:pt x="8" y="90"/>
                    </a:lnTo>
                    <a:lnTo>
                      <a:pt x="8" y="45"/>
                    </a:lnTo>
                    <a:lnTo>
                      <a:pt x="8" y="45"/>
                    </a:lnTo>
                    <a:lnTo>
                      <a:pt x="5" y="44"/>
                    </a:lnTo>
                    <a:lnTo>
                      <a:pt x="3" y="42"/>
                    </a:lnTo>
                    <a:lnTo>
                      <a:pt x="2" y="38"/>
                    </a:lnTo>
                    <a:lnTo>
                      <a:pt x="0" y="35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69" name="Freeform 228"/>
              <p:cNvSpPr/>
              <p:nvPr userDrawn="1"/>
            </p:nvSpPr>
            <p:spPr bwMode="auto">
              <a:xfrm>
                <a:off x="6346847" y="3563980"/>
                <a:ext cx="19050" cy="74613"/>
              </a:xfrm>
              <a:custGeom>
                <a:avLst/>
                <a:gdLst>
                  <a:gd name="T0" fmla="*/ 0 w 23"/>
                  <a:gd name="T1" fmla="*/ 35 h 93"/>
                  <a:gd name="T2" fmla="*/ 0 w 23"/>
                  <a:gd name="T3" fmla="*/ 0 h 93"/>
                  <a:gd name="T4" fmla="*/ 23 w 23"/>
                  <a:gd name="T5" fmla="*/ 0 h 93"/>
                  <a:gd name="T6" fmla="*/ 23 w 23"/>
                  <a:gd name="T7" fmla="*/ 35 h 93"/>
                  <a:gd name="T8" fmla="*/ 23 w 23"/>
                  <a:gd name="T9" fmla="*/ 35 h 93"/>
                  <a:gd name="T10" fmla="*/ 22 w 23"/>
                  <a:gd name="T11" fmla="*/ 38 h 93"/>
                  <a:gd name="T12" fmla="*/ 21 w 23"/>
                  <a:gd name="T13" fmla="*/ 42 h 93"/>
                  <a:gd name="T14" fmla="*/ 19 w 23"/>
                  <a:gd name="T15" fmla="*/ 44 h 93"/>
                  <a:gd name="T16" fmla="*/ 15 w 23"/>
                  <a:gd name="T17" fmla="*/ 45 h 93"/>
                  <a:gd name="T18" fmla="*/ 15 w 23"/>
                  <a:gd name="T19" fmla="*/ 90 h 93"/>
                  <a:gd name="T20" fmla="*/ 15 w 23"/>
                  <a:gd name="T21" fmla="*/ 90 h 93"/>
                  <a:gd name="T22" fmla="*/ 14 w 23"/>
                  <a:gd name="T23" fmla="*/ 92 h 93"/>
                  <a:gd name="T24" fmla="*/ 12 w 23"/>
                  <a:gd name="T25" fmla="*/ 93 h 93"/>
                  <a:gd name="T26" fmla="*/ 12 w 23"/>
                  <a:gd name="T27" fmla="*/ 93 h 93"/>
                  <a:gd name="T28" fmla="*/ 10 w 23"/>
                  <a:gd name="T29" fmla="*/ 92 h 93"/>
                  <a:gd name="T30" fmla="*/ 8 w 23"/>
                  <a:gd name="T31" fmla="*/ 90 h 93"/>
                  <a:gd name="T32" fmla="*/ 8 w 23"/>
                  <a:gd name="T33" fmla="*/ 45 h 93"/>
                  <a:gd name="T34" fmla="*/ 8 w 23"/>
                  <a:gd name="T35" fmla="*/ 45 h 93"/>
                  <a:gd name="T36" fmla="*/ 5 w 23"/>
                  <a:gd name="T37" fmla="*/ 44 h 93"/>
                  <a:gd name="T38" fmla="*/ 3 w 23"/>
                  <a:gd name="T39" fmla="*/ 42 h 93"/>
                  <a:gd name="T40" fmla="*/ 2 w 23"/>
                  <a:gd name="T41" fmla="*/ 38 h 93"/>
                  <a:gd name="T42" fmla="*/ 0 w 23"/>
                  <a:gd name="T43" fmla="*/ 35 h 93"/>
                  <a:gd name="T44" fmla="*/ 0 w 23"/>
                  <a:gd name="T45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93">
                    <a:moveTo>
                      <a:pt x="0" y="35"/>
                    </a:moveTo>
                    <a:lnTo>
                      <a:pt x="0" y="0"/>
                    </a:lnTo>
                    <a:lnTo>
                      <a:pt x="23" y="0"/>
                    </a:lnTo>
                    <a:lnTo>
                      <a:pt x="23" y="35"/>
                    </a:lnTo>
                    <a:lnTo>
                      <a:pt x="23" y="35"/>
                    </a:lnTo>
                    <a:lnTo>
                      <a:pt x="22" y="38"/>
                    </a:lnTo>
                    <a:lnTo>
                      <a:pt x="21" y="42"/>
                    </a:lnTo>
                    <a:lnTo>
                      <a:pt x="19" y="44"/>
                    </a:lnTo>
                    <a:lnTo>
                      <a:pt x="15" y="45"/>
                    </a:lnTo>
                    <a:lnTo>
                      <a:pt x="15" y="90"/>
                    </a:lnTo>
                    <a:lnTo>
                      <a:pt x="15" y="90"/>
                    </a:lnTo>
                    <a:lnTo>
                      <a:pt x="14" y="92"/>
                    </a:lnTo>
                    <a:lnTo>
                      <a:pt x="12" y="93"/>
                    </a:lnTo>
                    <a:lnTo>
                      <a:pt x="12" y="93"/>
                    </a:lnTo>
                    <a:lnTo>
                      <a:pt x="10" y="92"/>
                    </a:lnTo>
                    <a:lnTo>
                      <a:pt x="8" y="90"/>
                    </a:lnTo>
                    <a:lnTo>
                      <a:pt x="8" y="45"/>
                    </a:lnTo>
                    <a:lnTo>
                      <a:pt x="8" y="45"/>
                    </a:lnTo>
                    <a:lnTo>
                      <a:pt x="5" y="44"/>
                    </a:lnTo>
                    <a:lnTo>
                      <a:pt x="3" y="42"/>
                    </a:lnTo>
                    <a:lnTo>
                      <a:pt x="2" y="38"/>
                    </a:lnTo>
                    <a:lnTo>
                      <a:pt x="0" y="35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70" name="Freeform 229"/>
              <p:cNvSpPr/>
              <p:nvPr userDrawn="1"/>
            </p:nvSpPr>
            <p:spPr bwMode="auto">
              <a:xfrm>
                <a:off x="6316684" y="3563980"/>
                <a:ext cx="19050" cy="74613"/>
              </a:xfrm>
              <a:custGeom>
                <a:avLst/>
                <a:gdLst>
                  <a:gd name="T0" fmla="*/ 0 w 23"/>
                  <a:gd name="T1" fmla="*/ 35 h 93"/>
                  <a:gd name="T2" fmla="*/ 0 w 23"/>
                  <a:gd name="T3" fmla="*/ 0 h 93"/>
                  <a:gd name="T4" fmla="*/ 23 w 23"/>
                  <a:gd name="T5" fmla="*/ 0 h 93"/>
                  <a:gd name="T6" fmla="*/ 23 w 23"/>
                  <a:gd name="T7" fmla="*/ 35 h 93"/>
                  <a:gd name="T8" fmla="*/ 23 w 23"/>
                  <a:gd name="T9" fmla="*/ 35 h 93"/>
                  <a:gd name="T10" fmla="*/ 22 w 23"/>
                  <a:gd name="T11" fmla="*/ 38 h 93"/>
                  <a:gd name="T12" fmla="*/ 21 w 23"/>
                  <a:gd name="T13" fmla="*/ 42 h 93"/>
                  <a:gd name="T14" fmla="*/ 19 w 23"/>
                  <a:gd name="T15" fmla="*/ 44 h 93"/>
                  <a:gd name="T16" fmla="*/ 15 w 23"/>
                  <a:gd name="T17" fmla="*/ 45 h 93"/>
                  <a:gd name="T18" fmla="*/ 15 w 23"/>
                  <a:gd name="T19" fmla="*/ 90 h 93"/>
                  <a:gd name="T20" fmla="*/ 15 w 23"/>
                  <a:gd name="T21" fmla="*/ 90 h 93"/>
                  <a:gd name="T22" fmla="*/ 14 w 23"/>
                  <a:gd name="T23" fmla="*/ 92 h 93"/>
                  <a:gd name="T24" fmla="*/ 12 w 23"/>
                  <a:gd name="T25" fmla="*/ 93 h 93"/>
                  <a:gd name="T26" fmla="*/ 12 w 23"/>
                  <a:gd name="T27" fmla="*/ 93 h 93"/>
                  <a:gd name="T28" fmla="*/ 10 w 23"/>
                  <a:gd name="T29" fmla="*/ 92 h 93"/>
                  <a:gd name="T30" fmla="*/ 8 w 23"/>
                  <a:gd name="T31" fmla="*/ 90 h 93"/>
                  <a:gd name="T32" fmla="*/ 8 w 23"/>
                  <a:gd name="T33" fmla="*/ 45 h 93"/>
                  <a:gd name="T34" fmla="*/ 8 w 23"/>
                  <a:gd name="T35" fmla="*/ 45 h 93"/>
                  <a:gd name="T36" fmla="*/ 5 w 23"/>
                  <a:gd name="T37" fmla="*/ 44 h 93"/>
                  <a:gd name="T38" fmla="*/ 3 w 23"/>
                  <a:gd name="T39" fmla="*/ 42 h 93"/>
                  <a:gd name="T40" fmla="*/ 2 w 23"/>
                  <a:gd name="T41" fmla="*/ 38 h 93"/>
                  <a:gd name="T42" fmla="*/ 0 w 23"/>
                  <a:gd name="T43" fmla="*/ 35 h 93"/>
                  <a:gd name="T44" fmla="*/ 0 w 23"/>
                  <a:gd name="T45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93">
                    <a:moveTo>
                      <a:pt x="0" y="35"/>
                    </a:moveTo>
                    <a:lnTo>
                      <a:pt x="0" y="0"/>
                    </a:lnTo>
                    <a:lnTo>
                      <a:pt x="23" y="0"/>
                    </a:lnTo>
                    <a:lnTo>
                      <a:pt x="23" y="35"/>
                    </a:lnTo>
                    <a:lnTo>
                      <a:pt x="23" y="35"/>
                    </a:lnTo>
                    <a:lnTo>
                      <a:pt x="22" y="38"/>
                    </a:lnTo>
                    <a:lnTo>
                      <a:pt x="21" y="42"/>
                    </a:lnTo>
                    <a:lnTo>
                      <a:pt x="19" y="44"/>
                    </a:lnTo>
                    <a:lnTo>
                      <a:pt x="15" y="45"/>
                    </a:lnTo>
                    <a:lnTo>
                      <a:pt x="15" y="90"/>
                    </a:lnTo>
                    <a:lnTo>
                      <a:pt x="15" y="90"/>
                    </a:lnTo>
                    <a:lnTo>
                      <a:pt x="14" y="92"/>
                    </a:lnTo>
                    <a:lnTo>
                      <a:pt x="12" y="93"/>
                    </a:lnTo>
                    <a:lnTo>
                      <a:pt x="12" y="93"/>
                    </a:lnTo>
                    <a:lnTo>
                      <a:pt x="10" y="92"/>
                    </a:lnTo>
                    <a:lnTo>
                      <a:pt x="8" y="90"/>
                    </a:lnTo>
                    <a:lnTo>
                      <a:pt x="8" y="45"/>
                    </a:lnTo>
                    <a:lnTo>
                      <a:pt x="8" y="45"/>
                    </a:lnTo>
                    <a:lnTo>
                      <a:pt x="5" y="44"/>
                    </a:lnTo>
                    <a:lnTo>
                      <a:pt x="3" y="42"/>
                    </a:lnTo>
                    <a:lnTo>
                      <a:pt x="2" y="38"/>
                    </a:lnTo>
                    <a:lnTo>
                      <a:pt x="0" y="35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71" name="Freeform 230"/>
              <p:cNvSpPr/>
              <p:nvPr userDrawn="1"/>
            </p:nvSpPr>
            <p:spPr bwMode="auto">
              <a:xfrm>
                <a:off x="6286521" y="3563980"/>
                <a:ext cx="19050" cy="74613"/>
              </a:xfrm>
              <a:custGeom>
                <a:avLst/>
                <a:gdLst>
                  <a:gd name="T0" fmla="*/ 0 w 23"/>
                  <a:gd name="T1" fmla="*/ 35 h 93"/>
                  <a:gd name="T2" fmla="*/ 0 w 23"/>
                  <a:gd name="T3" fmla="*/ 0 h 93"/>
                  <a:gd name="T4" fmla="*/ 23 w 23"/>
                  <a:gd name="T5" fmla="*/ 0 h 93"/>
                  <a:gd name="T6" fmla="*/ 23 w 23"/>
                  <a:gd name="T7" fmla="*/ 35 h 93"/>
                  <a:gd name="T8" fmla="*/ 23 w 23"/>
                  <a:gd name="T9" fmla="*/ 35 h 93"/>
                  <a:gd name="T10" fmla="*/ 22 w 23"/>
                  <a:gd name="T11" fmla="*/ 38 h 93"/>
                  <a:gd name="T12" fmla="*/ 21 w 23"/>
                  <a:gd name="T13" fmla="*/ 42 h 93"/>
                  <a:gd name="T14" fmla="*/ 19 w 23"/>
                  <a:gd name="T15" fmla="*/ 44 h 93"/>
                  <a:gd name="T16" fmla="*/ 15 w 23"/>
                  <a:gd name="T17" fmla="*/ 45 h 93"/>
                  <a:gd name="T18" fmla="*/ 15 w 23"/>
                  <a:gd name="T19" fmla="*/ 90 h 93"/>
                  <a:gd name="T20" fmla="*/ 15 w 23"/>
                  <a:gd name="T21" fmla="*/ 90 h 93"/>
                  <a:gd name="T22" fmla="*/ 14 w 23"/>
                  <a:gd name="T23" fmla="*/ 92 h 93"/>
                  <a:gd name="T24" fmla="*/ 12 w 23"/>
                  <a:gd name="T25" fmla="*/ 93 h 93"/>
                  <a:gd name="T26" fmla="*/ 12 w 23"/>
                  <a:gd name="T27" fmla="*/ 93 h 93"/>
                  <a:gd name="T28" fmla="*/ 10 w 23"/>
                  <a:gd name="T29" fmla="*/ 92 h 93"/>
                  <a:gd name="T30" fmla="*/ 8 w 23"/>
                  <a:gd name="T31" fmla="*/ 90 h 93"/>
                  <a:gd name="T32" fmla="*/ 8 w 23"/>
                  <a:gd name="T33" fmla="*/ 45 h 93"/>
                  <a:gd name="T34" fmla="*/ 8 w 23"/>
                  <a:gd name="T35" fmla="*/ 45 h 93"/>
                  <a:gd name="T36" fmla="*/ 5 w 23"/>
                  <a:gd name="T37" fmla="*/ 44 h 93"/>
                  <a:gd name="T38" fmla="*/ 3 w 23"/>
                  <a:gd name="T39" fmla="*/ 42 h 93"/>
                  <a:gd name="T40" fmla="*/ 2 w 23"/>
                  <a:gd name="T41" fmla="*/ 38 h 93"/>
                  <a:gd name="T42" fmla="*/ 0 w 23"/>
                  <a:gd name="T43" fmla="*/ 35 h 93"/>
                  <a:gd name="T44" fmla="*/ 0 w 23"/>
                  <a:gd name="T45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93">
                    <a:moveTo>
                      <a:pt x="0" y="35"/>
                    </a:moveTo>
                    <a:lnTo>
                      <a:pt x="0" y="0"/>
                    </a:lnTo>
                    <a:lnTo>
                      <a:pt x="23" y="0"/>
                    </a:lnTo>
                    <a:lnTo>
                      <a:pt x="23" y="35"/>
                    </a:lnTo>
                    <a:lnTo>
                      <a:pt x="23" y="35"/>
                    </a:lnTo>
                    <a:lnTo>
                      <a:pt x="22" y="38"/>
                    </a:lnTo>
                    <a:lnTo>
                      <a:pt x="21" y="42"/>
                    </a:lnTo>
                    <a:lnTo>
                      <a:pt x="19" y="44"/>
                    </a:lnTo>
                    <a:lnTo>
                      <a:pt x="15" y="45"/>
                    </a:lnTo>
                    <a:lnTo>
                      <a:pt x="15" y="90"/>
                    </a:lnTo>
                    <a:lnTo>
                      <a:pt x="15" y="90"/>
                    </a:lnTo>
                    <a:lnTo>
                      <a:pt x="14" y="92"/>
                    </a:lnTo>
                    <a:lnTo>
                      <a:pt x="12" y="93"/>
                    </a:lnTo>
                    <a:lnTo>
                      <a:pt x="12" y="93"/>
                    </a:lnTo>
                    <a:lnTo>
                      <a:pt x="10" y="92"/>
                    </a:lnTo>
                    <a:lnTo>
                      <a:pt x="8" y="90"/>
                    </a:lnTo>
                    <a:lnTo>
                      <a:pt x="8" y="45"/>
                    </a:lnTo>
                    <a:lnTo>
                      <a:pt x="8" y="45"/>
                    </a:lnTo>
                    <a:lnTo>
                      <a:pt x="5" y="44"/>
                    </a:lnTo>
                    <a:lnTo>
                      <a:pt x="3" y="42"/>
                    </a:lnTo>
                    <a:lnTo>
                      <a:pt x="2" y="38"/>
                    </a:lnTo>
                    <a:lnTo>
                      <a:pt x="0" y="35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72" name="Freeform 231"/>
              <p:cNvSpPr/>
              <p:nvPr userDrawn="1"/>
            </p:nvSpPr>
            <p:spPr bwMode="auto">
              <a:xfrm>
                <a:off x="6226196" y="3563980"/>
                <a:ext cx="17463" cy="74613"/>
              </a:xfrm>
              <a:custGeom>
                <a:avLst/>
                <a:gdLst>
                  <a:gd name="T0" fmla="*/ 0 w 22"/>
                  <a:gd name="T1" fmla="*/ 35 h 93"/>
                  <a:gd name="T2" fmla="*/ 0 w 22"/>
                  <a:gd name="T3" fmla="*/ 0 h 93"/>
                  <a:gd name="T4" fmla="*/ 22 w 22"/>
                  <a:gd name="T5" fmla="*/ 0 h 93"/>
                  <a:gd name="T6" fmla="*/ 22 w 22"/>
                  <a:gd name="T7" fmla="*/ 35 h 93"/>
                  <a:gd name="T8" fmla="*/ 22 w 22"/>
                  <a:gd name="T9" fmla="*/ 35 h 93"/>
                  <a:gd name="T10" fmla="*/ 22 w 22"/>
                  <a:gd name="T11" fmla="*/ 38 h 93"/>
                  <a:gd name="T12" fmla="*/ 21 w 22"/>
                  <a:gd name="T13" fmla="*/ 42 h 93"/>
                  <a:gd name="T14" fmla="*/ 19 w 22"/>
                  <a:gd name="T15" fmla="*/ 44 h 93"/>
                  <a:gd name="T16" fmla="*/ 15 w 22"/>
                  <a:gd name="T17" fmla="*/ 45 h 93"/>
                  <a:gd name="T18" fmla="*/ 15 w 22"/>
                  <a:gd name="T19" fmla="*/ 90 h 93"/>
                  <a:gd name="T20" fmla="*/ 15 w 22"/>
                  <a:gd name="T21" fmla="*/ 90 h 93"/>
                  <a:gd name="T22" fmla="*/ 14 w 22"/>
                  <a:gd name="T23" fmla="*/ 92 h 93"/>
                  <a:gd name="T24" fmla="*/ 12 w 22"/>
                  <a:gd name="T25" fmla="*/ 93 h 93"/>
                  <a:gd name="T26" fmla="*/ 12 w 22"/>
                  <a:gd name="T27" fmla="*/ 93 h 93"/>
                  <a:gd name="T28" fmla="*/ 8 w 22"/>
                  <a:gd name="T29" fmla="*/ 92 h 93"/>
                  <a:gd name="T30" fmla="*/ 8 w 22"/>
                  <a:gd name="T31" fmla="*/ 90 h 93"/>
                  <a:gd name="T32" fmla="*/ 8 w 22"/>
                  <a:gd name="T33" fmla="*/ 45 h 93"/>
                  <a:gd name="T34" fmla="*/ 8 w 22"/>
                  <a:gd name="T35" fmla="*/ 45 h 93"/>
                  <a:gd name="T36" fmla="*/ 5 w 22"/>
                  <a:gd name="T37" fmla="*/ 44 h 93"/>
                  <a:gd name="T38" fmla="*/ 3 w 22"/>
                  <a:gd name="T39" fmla="*/ 42 h 93"/>
                  <a:gd name="T40" fmla="*/ 2 w 22"/>
                  <a:gd name="T41" fmla="*/ 38 h 93"/>
                  <a:gd name="T42" fmla="*/ 0 w 22"/>
                  <a:gd name="T43" fmla="*/ 35 h 93"/>
                  <a:gd name="T44" fmla="*/ 0 w 22"/>
                  <a:gd name="T45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93">
                    <a:moveTo>
                      <a:pt x="0" y="35"/>
                    </a:moveTo>
                    <a:lnTo>
                      <a:pt x="0" y="0"/>
                    </a:lnTo>
                    <a:lnTo>
                      <a:pt x="22" y="0"/>
                    </a:lnTo>
                    <a:lnTo>
                      <a:pt x="22" y="35"/>
                    </a:lnTo>
                    <a:lnTo>
                      <a:pt x="22" y="35"/>
                    </a:lnTo>
                    <a:lnTo>
                      <a:pt x="22" y="38"/>
                    </a:lnTo>
                    <a:lnTo>
                      <a:pt x="21" y="42"/>
                    </a:lnTo>
                    <a:lnTo>
                      <a:pt x="19" y="44"/>
                    </a:lnTo>
                    <a:lnTo>
                      <a:pt x="15" y="45"/>
                    </a:lnTo>
                    <a:lnTo>
                      <a:pt x="15" y="90"/>
                    </a:lnTo>
                    <a:lnTo>
                      <a:pt x="15" y="90"/>
                    </a:lnTo>
                    <a:lnTo>
                      <a:pt x="14" y="92"/>
                    </a:lnTo>
                    <a:lnTo>
                      <a:pt x="12" y="93"/>
                    </a:lnTo>
                    <a:lnTo>
                      <a:pt x="12" y="93"/>
                    </a:lnTo>
                    <a:lnTo>
                      <a:pt x="8" y="92"/>
                    </a:lnTo>
                    <a:lnTo>
                      <a:pt x="8" y="90"/>
                    </a:lnTo>
                    <a:lnTo>
                      <a:pt x="8" y="45"/>
                    </a:lnTo>
                    <a:lnTo>
                      <a:pt x="8" y="45"/>
                    </a:lnTo>
                    <a:lnTo>
                      <a:pt x="5" y="44"/>
                    </a:lnTo>
                    <a:lnTo>
                      <a:pt x="3" y="42"/>
                    </a:lnTo>
                    <a:lnTo>
                      <a:pt x="2" y="38"/>
                    </a:lnTo>
                    <a:lnTo>
                      <a:pt x="0" y="35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73" name="Freeform 232"/>
              <p:cNvSpPr/>
              <p:nvPr userDrawn="1"/>
            </p:nvSpPr>
            <p:spPr bwMode="auto">
              <a:xfrm>
                <a:off x="6256359" y="3563980"/>
                <a:ext cx="19050" cy="74613"/>
              </a:xfrm>
              <a:custGeom>
                <a:avLst/>
                <a:gdLst>
                  <a:gd name="T0" fmla="*/ 0 w 23"/>
                  <a:gd name="T1" fmla="*/ 35 h 93"/>
                  <a:gd name="T2" fmla="*/ 0 w 23"/>
                  <a:gd name="T3" fmla="*/ 0 h 93"/>
                  <a:gd name="T4" fmla="*/ 23 w 23"/>
                  <a:gd name="T5" fmla="*/ 0 h 93"/>
                  <a:gd name="T6" fmla="*/ 23 w 23"/>
                  <a:gd name="T7" fmla="*/ 35 h 93"/>
                  <a:gd name="T8" fmla="*/ 23 w 23"/>
                  <a:gd name="T9" fmla="*/ 35 h 93"/>
                  <a:gd name="T10" fmla="*/ 22 w 23"/>
                  <a:gd name="T11" fmla="*/ 38 h 93"/>
                  <a:gd name="T12" fmla="*/ 21 w 23"/>
                  <a:gd name="T13" fmla="*/ 42 h 93"/>
                  <a:gd name="T14" fmla="*/ 19 w 23"/>
                  <a:gd name="T15" fmla="*/ 44 h 93"/>
                  <a:gd name="T16" fmla="*/ 15 w 23"/>
                  <a:gd name="T17" fmla="*/ 45 h 93"/>
                  <a:gd name="T18" fmla="*/ 15 w 23"/>
                  <a:gd name="T19" fmla="*/ 90 h 93"/>
                  <a:gd name="T20" fmla="*/ 15 w 23"/>
                  <a:gd name="T21" fmla="*/ 90 h 93"/>
                  <a:gd name="T22" fmla="*/ 14 w 23"/>
                  <a:gd name="T23" fmla="*/ 92 h 93"/>
                  <a:gd name="T24" fmla="*/ 12 w 23"/>
                  <a:gd name="T25" fmla="*/ 93 h 93"/>
                  <a:gd name="T26" fmla="*/ 12 w 23"/>
                  <a:gd name="T27" fmla="*/ 93 h 93"/>
                  <a:gd name="T28" fmla="*/ 10 w 23"/>
                  <a:gd name="T29" fmla="*/ 92 h 93"/>
                  <a:gd name="T30" fmla="*/ 8 w 23"/>
                  <a:gd name="T31" fmla="*/ 90 h 93"/>
                  <a:gd name="T32" fmla="*/ 8 w 23"/>
                  <a:gd name="T33" fmla="*/ 45 h 93"/>
                  <a:gd name="T34" fmla="*/ 8 w 23"/>
                  <a:gd name="T35" fmla="*/ 45 h 93"/>
                  <a:gd name="T36" fmla="*/ 5 w 23"/>
                  <a:gd name="T37" fmla="*/ 44 h 93"/>
                  <a:gd name="T38" fmla="*/ 3 w 23"/>
                  <a:gd name="T39" fmla="*/ 42 h 93"/>
                  <a:gd name="T40" fmla="*/ 2 w 23"/>
                  <a:gd name="T41" fmla="*/ 38 h 93"/>
                  <a:gd name="T42" fmla="*/ 0 w 23"/>
                  <a:gd name="T43" fmla="*/ 35 h 93"/>
                  <a:gd name="T44" fmla="*/ 0 w 23"/>
                  <a:gd name="T45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93">
                    <a:moveTo>
                      <a:pt x="0" y="35"/>
                    </a:moveTo>
                    <a:lnTo>
                      <a:pt x="0" y="0"/>
                    </a:lnTo>
                    <a:lnTo>
                      <a:pt x="23" y="0"/>
                    </a:lnTo>
                    <a:lnTo>
                      <a:pt x="23" y="35"/>
                    </a:lnTo>
                    <a:lnTo>
                      <a:pt x="23" y="35"/>
                    </a:lnTo>
                    <a:lnTo>
                      <a:pt x="22" y="38"/>
                    </a:lnTo>
                    <a:lnTo>
                      <a:pt x="21" y="42"/>
                    </a:lnTo>
                    <a:lnTo>
                      <a:pt x="19" y="44"/>
                    </a:lnTo>
                    <a:lnTo>
                      <a:pt x="15" y="45"/>
                    </a:lnTo>
                    <a:lnTo>
                      <a:pt x="15" y="90"/>
                    </a:lnTo>
                    <a:lnTo>
                      <a:pt x="15" y="90"/>
                    </a:lnTo>
                    <a:lnTo>
                      <a:pt x="14" y="92"/>
                    </a:lnTo>
                    <a:lnTo>
                      <a:pt x="12" y="93"/>
                    </a:lnTo>
                    <a:lnTo>
                      <a:pt x="12" y="93"/>
                    </a:lnTo>
                    <a:lnTo>
                      <a:pt x="10" y="92"/>
                    </a:lnTo>
                    <a:lnTo>
                      <a:pt x="8" y="90"/>
                    </a:lnTo>
                    <a:lnTo>
                      <a:pt x="8" y="45"/>
                    </a:lnTo>
                    <a:lnTo>
                      <a:pt x="8" y="45"/>
                    </a:lnTo>
                    <a:lnTo>
                      <a:pt x="5" y="44"/>
                    </a:lnTo>
                    <a:lnTo>
                      <a:pt x="3" y="42"/>
                    </a:lnTo>
                    <a:lnTo>
                      <a:pt x="2" y="38"/>
                    </a:lnTo>
                    <a:lnTo>
                      <a:pt x="0" y="35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74" name="Freeform 233"/>
              <p:cNvSpPr/>
              <p:nvPr userDrawn="1"/>
            </p:nvSpPr>
            <p:spPr bwMode="auto">
              <a:xfrm>
                <a:off x="6103958" y="3498892"/>
                <a:ext cx="74613" cy="17463"/>
              </a:xfrm>
              <a:custGeom>
                <a:avLst/>
                <a:gdLst>
                  <a:gd name="T0" fmla="*/ 59 w 95"/>
                  <a:gd name="T1" fmla="*/ 0 h 23"/>
                  <a:gd name="T2" fmla="*/ 95 w 95"/>
                  <a:gd name="T3" fmla="*/ 0 h 23"/>
                  <a:gd name="T4" fmla="*/ 95 w 95"/>
                  <a:gd name="T5" fmla="*/ 23 h 23"/>
                  <a:gd name="T6" fmla="*/ 59 w 95"/>
                  <a:gd name="T7" fmla="*/ 23 h 23"/>
                  <a:gd name="T8" fmla="*/ 59 w 95"/>
                  <a:gd name="T9" fmla="*/ 23 h 23"/>
                  <a:gd name="T10" fmla="*/ 55 w 95"/>
                  <a:gd name="T11" fmla="*/ 22 h 23"/>
                  <a:gd name="T12" fmla="*/ 53 w 95"/>
                  <a:gd name="T13" fmla="*/ 21 h 23"/>
                  <a:gd name="T14" fmla="*/ 51 w 95"/>
                  <a:gd name="T15" fmla="*/ 19 h 23"/>
                  <a:gd name="T16" fmla="*/ 48 w 95"/>
                  <a:gd name="T17" fmla="*/ 15 h 23"/>
                  <a:gd name="T18" fmla="*/ 5 w 95"/>
                  <a:gd name="T19" fmla="*/ 15 h 23"/>
                  <a:gd name="T20" fmla="*/ 5 w 95"/>
                  <a:gd name="T21" fmla="*/ 15 h 23"/>
                  <a:gd name="T22" fmla="*/ 1 w 95"/>
                  <a:gd name="T23" fmla="*/ 14 h 23"/>
                  <a:gd name="T24" fmla="*/ 0 w 95"/>
                  <a:gd name="T25" fmla="*/ 12 h 23"/>
                  <a:gd name="T26" fmla="*/ 0 w 95"/>
                  <a:gd name="T27" fmla="*/ 12 h 23"/>
                  <a:gd name="T28" fmla="*/ 1 w 95"/>
                  <a:gd name="T29" fmla="*/ 9 h 23"/>
                  <a:gd name="T30" fmla="*/ 5 w 95"/>
                  <a:gd name="T31" fmla="*/ 8 h 23"/>
                  <a:gd name="T32" fmla="*/ 48 w 95"/>
                  <a:gd name="T33" fmla="*/ 8 h 23"/>
                  <a:gd name="T34" fmla="*/ 48 w 95"/>
                  <a:gd name="T35" fmla="*/ 8 h 23"/>
                  <a:gd name="T36" fmla="*/ 51 w 95"/>
                  <a:gd name="T37" fmla="*/ 5 h 23"/>
                  <a:gd name="T38" fmla="*/ 53 w 95"/>
                  <a:gd name="T39" fmla="*/ 2 h 23"/>
                  <a:gd name="T40" fmla="*/ 55 w 95"/>
                  <a:gd name="T41" fmla="*/ 1 h 23"/>
                  <a:gd name="T42" fmla="*/ 59 w 95"/>
                  <a:gd name="T43" fmla="*/ 0 h 23"/>
                  <a:gd name="T44" fmla="*/ 59 w 95"/>
                  <a:gd name="T4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3">
                    <a:moveTo>
                      <a:pt x="59" y="0"/>
                    </a:moveTo>
                    <a:lnTo>
                      <a:pt x="95" y="0"/>
                    </a:lnTo>
                    <a:lnTo>
                      <a:pt x="95" y="23"/>
                    </a:lnTo>
                    <a:lnTo>
                      <a:pt x="59" y="23"/>
                    </a:lnTo>
                    <a:lnTo>
                      <a:pt x="59" y="23"/>
                    </a:lnTo>
                    <a:lnTo>
                      <a:pt x="55" y="22"/>
                    </a:lnTo>
                    <a:lnTo>
                      <a:pt x="53" y="21"/>
                    </a:lnTo>
                    <a:lnTo>
                      <a:pt x="51" y="19"/>
                    </a:lnTo>
                    <a:lnTo>
                      <a:pt x="48" y="15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1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5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51" y="5"/>
                    </a:lnTo>
                    <a:lnTo>
                      <a:pt x="53" y="2"/>
                    </a:lnTo>
                    <a:lnTo>
                      <a:pt x="55" y="1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75" name="Freeform 234"/>
              <p:cNvSpPr/>
              <p:nvPr userDrawn="1"/>
            </p:nvSpPr>
            <p:spPr bwMode="auto">
              <a:xfrm>
                <a:off x="6103958" y="3468729"/>
                <a:ext cx="74613" cy="17463"/>
              </a:xfrm>
              <a:custGeom>
                <a:avLst/>
                <a:gdLst>
                  <a:gd name="T0" fmla="*/ 59 w 95"/>
                  <a:gd name="T1" fmla="*/ 0 h 22"/>
                  <a:gd name="T2" fmla="*/ 95 w 95"/>
                  <a:gd name="T3" fmla="*/ 0 h 22"/>
                  <a:gd name="T4" fmla="*/ 95 w 95"/>
                  <a:gd name="T5" fmla="*/ 22 h 22"/>
                  <a:gd name="T6" fmla="*/ 59 w 95"/>
                  <a:gd name="T7" fmla="*/ 22 h 22"/>
                  <a:gd name="T8" fmla="*/ 59 w 95"/>
                  <a:gd name="T9" fmla="*/ 22 h 22"/>
                  <a:gd name="T10" fmla="*/ 55 w 95"/>
                  <a:gd name="T11" fmla="*/ 22 h 22"/>
                  <a:gd name="T12" fmla="*/ 53 w 95"/>
                  <a:gd name="T13" fmla="*/ 21 h 22"/>
                  <a:gd name="T14" fmla="*/ 51 w 95"/>
                  <a:gd name="T15" fmla="*/ 19 h 22"/>
                  <a:gd name="T16" fmla="*/ 48 w 95"/>
                  <a:gd name="T17" fmla="*/ 15 h 22"/>
                  <a:gd name="T18" fmla="*/ 5 w 95"/>
                  <a:gd name="T19" fmla="*/ 15 h 22"/>
                  <a:gd name="T20" fmla="*/ 5 w 95"/>
                  <a:gd name="T21" fmla="*/ 15 h 22"/>
                  <a:gd name="T22" fmla="*/ 1 w 95"/>
                  <a:gd name="T23" fmla="*/ 14 h 22"/>
                  <a:gd name="T24" fmla="*/ 0 w 95"/>
                  <a:gd name="T25" fmla="*/ 12 h 22"/>
                  <a:gd name="T26" fmla="*/ 0 w 95"/>
                  <a:gd name="T27" fmla="*/ 12 h 22"/>
                  <a:gd name="T28" fmla="*/ 1 w 95"/>
                  <a:gd name="T29" fmla="*/ 8 h 22"/>
                  <a:gd name="T30" fmla="*/ 5 w 95"/>
                  <a:gd name="T31" fmla="*/ 8 h 22"/>
                  <a:gd name="T32" fmla="*/ 48 w 95"/>
                  <a:gd name="T33" fmla="*/ 8 h 22"/>
                  <a:gd name="T34" fmla="*/ 48 w 95"/>
                  <a:gd name="T35" fmla="*/ 8 h 22"/>
                  <a:gd name="T36" fmla="*/ 51 w 95"/>
                  <a:gd name="T37" fmla="*/ 5 h 22"/>
                  <a:gd name="T38" fmla="*/ 53 w 95"/>
                  <a:gd name="T39" fmla="*/ 2 h 22"/>
                  <a:gd name="T40" fmla="*/ 55 w 95"/>
                  <a:gd name="T41" fmla="*/ 1 h 22"/>
                  <a:gd name="T42" fmla="*/ 59 w 95"/>
                  <a:gd name="T43" fmla="*/ 0 h 22"/>
                  <a:gd name="T44" fmla="*/ 59 w 95"/>
                  <a:gd name="T4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59" y="0"/>
                    </a:moveTo>
                    <a:lnTo>
                      <a:pt x="95" y="0"/>
                    </a:lnTo>
                    <a:lnTo>
                      <a:pt x="95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55" y="22"/>
                    </a:lnTo>
                    <a:lnTo>
                      <a:pt x="53" y="21"/>
                    </a:lnTo>
                    <a:lnTo>
                      <a:pt x="51" y="19"/>
                    </a:lnTo>
                    <a:lnTo>
                      <a:pt x="48" y="15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1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5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51" y="5"/>
                    </a:lnTo>
                    <a:lnTo>
                      <a:pt x="53" y="2"/>
                    </a:lnTo>
                    <a:lnTo>
                      <a:pt x="55" y="1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76" name="Freeform 235"/>
              <p:cNvSpPr/>
              <p:nvPr userDrawn="1"/>
            </p:nvSpPr>
            <p:spPr bwMode="auto">
              <a:xfrm>
                <a:off x="6103958" y="3438566"/>
                <a:ext cx="74613" cy="17463"/>
              </a:xfrm>
              <a:custGeom>
                <a:avLst/>
                <a:gdLst>
                  <a:gd name="T0" fmla="*/ 59 w 95"/>
                  <a:gd name="T1" fmla="*/ 0 h 22"/>
                  <a:gd name="T2" fmla="*/ 95 w 95"/>
                  <a:gd name="T3" fmla="*/ 0 h 22"/>
                  <a:gd name="T4" fmla="*/ 95 w 95"/>
                  <a:gd name="T5" fmla="*/ 22 h 22"/>
                  <a:gd name="T6" fmla="*/ 59 w 95"/>
                  <a:gd name="T7" fmla="*/ 22 h 22"/>
                  <a:gd name="T8" fmla="*/ 59 w 95"/>
                  <a:gd name="T9" fmla="*/ 22 h 22"/>
                  <a:gd name="T10" fmla="*/ 55 w 95"/>
                  <a:gd name="T11" fmla="*/ 22 h 22"/>
                  <a:gd name="T12" fmla="*/ 53 w 95"/>
                  <a:gd name="T13" fmla="*/ 21 h 22"/>
                  <a:gd name="T14" fmla="*/ 51 w 95"/>
                  <a:gd name="T15" fmla="*/ 19 h 22"/>
                  <a:gd name="T16" fmla="*/ 48 w 95"/>
                  <a:gd name="T17" fmla="*/ 15 h 22"/>
                  <a:gd name="T18" fmla="*/ 5 w 95"/>
                  <a:gd name="T19" fmla="*/ 15 h 22"/>
                  <a:gd name="T20" fmla="*/ 5 w 95"/>
                  <a:gd name="T21" fmla="*/ 15 h 22"/>
                  <a:gd name="T22" fmla="*/ 1 w 95"/>
                  <a:gd name="T23" fmla="*/ 14 h 22"/>
                  <a:gd name="T24" fmla="*/ 0 w 95"/>
                  <a:gd name="T25" fmla="*/ 12 h 22"/>
                  <a:gd name="T26" fmla="*/ 0 w 95"/>
                  <a:gd name="T27" fmla="*/ 12 h 22"/>
                  <a:gd name="T28" fmla="*/ 1 w 95"/>
                  <a:gd name="T29" fmla="*/ 8 h 22"/>
                  <a:gd name="T30" fmla="*/ 5 w 95"/>
                  <a:gd name="T31" fmla="*/ 7 h 22"/>
                  <a:gd name="T32" fmla="*/ 48 w 95"/>
                  <a:gd name="T33" fmla="*/ 7 h 22"/>
                  <a:gd name="T34" fmla="*/ 48 w 95"/>
                  <a:gd name="T35" fmla="*/ 7 h 22"/>
                  <a:gd name="T36" fmla="*/ 51 w 95"/>
                  <a:gd name="T37" fmla="*/ 5 h 22"/>
                  <a:gd name="T38" fmla="*/ 53 w 95"/>
                  <a:gd name="T39" fmla="*/ 2 h 22"/>
                  <a:gd name="T40" fmla="*/ 55 w 95"/>
                  <a:gd name="T41" fmla="*/ 0 h 22"/>
                  <a:gd name="T42" fmla="*/ 59 w 95"/>
                  <a:gd name="T43" fmla="*/ 0 h 22"/>
                  <a:gd name="T44" fmla="*/ 59 w 95"/>
                  <a:gd name="T4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59" y="0"/>
                    </a:moveTo>
                    <a:lnTo>
                      <a:pt x="95" y="0"/>
                    </a:lnTo>
                    <a:lnTo>
                      <a:pt x="95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55" y="22"/>
                    </a:lnTo>
                    <a:lnTo>
                      <a:pt x="53" y="21"/>
                    </a:lnTo>
                    <a:lnTo>
                      <a:pt x="51" y="19"/>
                    </a:lnTo>
                    <a:lnTo>
                      <a:pt x="48" y="15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1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5" y="7"/>
                    </a:lnTo>
                    <a:lnTo>
                      <a:pt x="48" y="7"/>
                    </a:lnTo>
                    <a:lnTo>
                      <a:pt x="48" y="7"/>
                    </a:lnTo>
                    <a:lnTo>
                      <a:pt x="51" y="5"/>
                    </a:lnTo>
                    <a:lnTo>
                      <a:pt x="53" y="2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77" name="Freeform 236"/>
              <p:cNvSpPr/>
              <p:nvPr userDrawn="1"/>
            </p:nvSpPr>
            <p:spPr bwMode="auto">
              <a:xfrm>
                <a:off x="6103958" y="3408403"/>
                <a:ext cx="74613" cy="17463"/>
              </a:xfrm>
              <a:custGeom>
                <a:avLst/>
                <a:gdLst>
                  <a:gd name="T0" fmla="*/ 59 w 95"/>
                  <a:gd name="T1" fmla="*/ 0 h 22"/>
                  <a:gd name="T2" fmla="*/ 95 w 95"/>
                  <a:gd name="T3" fmla="*/ 0 h 22"/>
                  <a:gd name="T4" fmla="*/ 95 w 95"/>
                  <a:gd name="T5" fmla="*/ 22 h 22"/>
                  <a:gd name="T6" fmla="*/ 59 w 95"/>
                  <a:gd name="T7" fmla="*/ 22 h 22"/>
                  <a:gd name="T8" fmla="*/ 59 w 95"/>
                  <a:gd name="T9" fmla="*/ 22 h 22"/>
                  <a:gd name="T10" fmla="*/ 55 w 95"/>
                  <a:gd name="T11" fmla="*/ 22 h 22"/>
                  <a:gd name="T12" fmla="*/ 53 w 95"/>
                  <a:gd name="T13" fmla="*/ 21 h 22"/>
                  <a:gd name="T14" fmla="*/ 51 w 95"/>
                  <a:gd name="T15" fmla="*/ 17 h 22"/>
                  <a:gd name="T16" fmla="*/ 48 w 95"/>
                  <a:gd name="T17" fmla="*/ 15 h 22"/>
                  <a:gd name="T18" fmla="*/ 5 w 95"/>
                  <a:gd name="T19" fmla="*/ 15 h 22"/>
                  <a:gd name="T20" fmla="*/ 5 w 95"/>
                  <a:gd name="T21" fmla="*/ 15 h 22"/>
                  <a:gd name="T22" fmla="*/ 1 w 95"/>
                  <a:gd name="T23" fmla="*/ 14 h 22"/>
                  <a:gd name="T24" fmla="*/ 0 w 95"/>
                  <a:gd name="T25" fmla="*/ 12 h 22"/>
                  <a:gd name="T26" fmla="*/ 0 w 95"/>
                  <a:gd name="T27" fmla="*/ 12 h 22"/>
                  <a:gd name="T28" fmla="*/ 1 w 95"/>
                  <a:gd name="T29" fmla="*/ 8 h 22"/>
                  <a:gd name="T30" fmla="*/ 5 w 95"/>
                  <a:gd name="T31" fmla="*/ 7 h 22"/>
                  <a:gd name="T32" fmla="*/ 48 w 95"/>
                  <a:gd name="T33" fmla="*/ 7 h 22"/>
                  <a:gd name="T34" fmla="*/ 48 w 95"/>
                  <a:gd name="T35" fmla="*/ 7 h 22"/>
                  <a:gd name="T36" fmla="*/ 51 w 95"/>
                  <a:gd name="T37" fmla="*/ 5 h 22"/>
                  <a:gd name="T38" fmla="*/ 53 w 95"/>
                  <a:gd name="T39" fmla="*/ 2 h 22"/>
                  <a:gd name="T40" fmla="*/ 55 w 95"/>
                  <a:gd name="T41" fmla="*/ 0 h 22"/>
                  <a:gd name="T42" fmla="*/ 59 w 95"/>
                  <a:gd name="T43" fmla="*/ 0 h 22"/>
                  <a:gd name="T44" fmla="*/ 59 w 95"/>
                  <a:gd name="T4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59" y="0"/>
                    </a:moveTo>
                    <a:lnTo>
                      <a:pt x="95" y="0"/>
                    </a:lnTo>
                    <a:lnTo>
                      <a:pt x="95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55" y="22"/>
                    </a:lnTo>
                    <a:lnTo>
                      <a:pt x="53" y="21"/>
                    </a:lnTo>
                    <a:lnTo>
                      <a:pt x="51" y="17"/>
                    </a:lnTo>
                    <a:lnTo>
                      <a:pt x="48" y="15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1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5" y="7"/>
                    </a:lnTo>
                    <a:lnTo>
                      <a:pt x="48" y="7"/>
                    </a:lnTo>
                    <a:lnTo>
                      <a:pt x="48" y="7"/>
                    </a:lnTo>
                    <a:lnTo>
                      <a:pt x="51" y="5"/>
                    </a:lnTo>
                    <a:lnTo>
                      <a:pt x="53" y="2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78" name="Freeform 237"/>
              <p:cNvSpPr/>
              <p:nvPr userDrawn="1"/>
            </p:nvSpPr>
            <p:spPr bwMode="auto">
              <a:xfrm>
                <a:off x="6103958" y="3378241"/>
                <a:ext cx="74613" cy="15875"/>
              </a:xfrm>
              <a:custGeom>
                <a:avLst/>
                <a:gdLst>
                  <a:gd name="T0" fmla="*/ 59 w 95"/>
                  <a:gd name="T1" fmla="*/ 0 h 22"/>
                  <a:gd name="T2" fmla="*/ 95 w 95"/>
                  <a:gd name="T3" fmla="*/ 0 h 22"/>
                  <a:gd name="T4" fmla="*/ 95 w 95"/>
                  <a:gd name="T5" fmla="*/ 22 h 22"/>
                  <a:gd name="T6" fmla="*/ 59 w 95"/>
                  <a:gd name="T7" fmla="*/ 22 h 22"/>
                  <a:gd name="T8" fmla="*/ 59 w 95"/>
                  <a:gd name="T9" fmla="*/ 22 h 22"/>
                  <a:gd name="T10" fmla="*/ 55 w 95"/>
                  <a:gd name="T11" fmla="*/ 22 h 22"/>
                  <a:gd name="T12" fmla="*/ 53 w 95"/>
                  <a:gd name="T13" fmla="*/ 20 h 22"/>
                  <a:gd name="T14" fmla="*/ 51 w 95"/>
                  <a:gd name="T15" fmla="*/ 17 h 22"/>
                  <a:gd name="T16" fmla="*/ 48 w 95"/>
                  <a:gd name="T17" fmla="*/ 15 h 22"/>
                  <a:gd name="T18" fmla="*/ 5 w 95"/>
                  <a:gd name="T19" fmla="*/ 15 h 22"/>
                  <a:gd name="T20" fmla="*/ 5 w 95"/>
                  <a:gd name="T21" fmla="*/ 15 h 22"/>
                  <a:gd name="T22" fmla="*/ 1 w 95"/>
                  <a:gd name="T23" fmla="*/ 14 h 22"/>
                  <a:gd name="T24" fmla="*/ 0 w 95"/>
                  <a:gd name="T25" fmla="*/ 12 h 22"/>
                  <a:gd name="T26" fmla="*/ 0 w 95"/>
                  <a:gd name="T27" fmla="*/ 12 h 22"/>
                  <a:gd name="T28" fmla="*/ 1 w 95"/>
                  <a:gd name="T29" fmla="*/ 8 h 22"/>
                  <a:gd name="T30" fmla="*/ 5 w 95"/>
                  <a:gd name="T31" fmla="*/ 7 h 22"/>
                  <a:gd name="T32" fmla="*/ 48 w 95"/>
                  <a:gd name="T33" fmla="*/ 7 h 22"/>
                  <a:gd name="T34" fmla="*/ 48 w 95"/>
                  <a:gd name="T35" fmla="*/ 7 h 22"/>
                  <a:gd name="T36" fmla="*/ 51 w 95"/>
                  <a:gd name="T37" fmla="*/ 5 h 22"/>
                  <a:gd name="T38" fmla="*/ 53 w 95"/>
                  <a:gd name="T39" fmla="*/ 2 h 22"/>
                  <a:gd name="T40" fmla="*/ 55 w 95"/>
                  <a:gd name="T41" fmla="*/ 0 h 22"/>
                  <a:gd name="T42" fmla="*/ 59 w 95"/>
                  <a:gd name="T43" fmla="*/ 0 h 22"/>
                  <a:gd name="T44" fmla="*/ 59 w 95"/>
                  <a:gd name="T4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59" y="0"/>
                    </a:moveTo>
                    <a:lnTo>
                      <a:pt x="95" y="0"/>
                    </a:lnTo>
                    <a:lnTo>
                      <a:pt x="95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55" y="22"/>
                    </a:lnTo>
                    <a:lnTo>
                      <a:pt x="53" y="20"/>
                    </a:lnTo>
                    <a:lnTo>
                      <a:pt x="51" y="17"/>
                    </a:lnTo>
                    <a:lnTo>
                      <a:pt x="48" y="15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1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5" y="7"/>
                    </a:lnTo>
                    <a:lnTo>
                      <a:pt x="48" y="7"/>
                    </a:lnTo>
                    <a:lnTo>
                      <a:pt x="48" y="7"/>
                    </a:lnTo>
                    <a:lnTo>
                      <a:pt x="51" y="5"/>
                    </a:lnTo>
                    <a:lnTo>
                      <a:pt x="53" y="2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79" name="Freeform 238"/>
              <p:cNvSpPr/>
              <p:nvPr userDrawn="1"/>
            </p:nvSpPr>
            <p:spPr bwMode="auto">
              <a:xfrm>
                <a:off x="6103958" y="3348078"/>
                <a:ext cx="74613" cy="15875"/>
              </a:xfrm>
              <a:custGeom>
                <a:avLst/>
                <a:gdLst>
                  <a:gd name="T0" fmla="*/ 59 w 95"/>
                  <a:gd name="T1" fmla="*/ 0 h 22"/>
                  <a:gd name="T2" fmla="*/ 95 w 95"/>
                  <a:gd name="T3" fmla="*/ 0 h 22"/>
                  <a:gd name="T4" fmla="*/ 95 w 95"/>
                  <a:gd name="T5" fmla="*/ 22 h 22"/>
                  <a:gd name="T6" fmla="*/ 59 w 95"/>
                  <a:gd name="T7" fmla="*/ 22 h 22"/>
                  <a:gd name="T8" fmla="*/ 59 w 95"/>
                  <a:gd name="T9" fmla="*/ 22 h 22"/>
                  <a:gd name="T10" fmla="*/ 55 w 95"/>
                  <a:gd name="T11" fmla="*/ 22 h 22"/>
                  <a:gd name="T12" fmla="*/ 53 w 95"/>
                  <a:gd name="T13" fmla="*/ 20 h 22"/>
                  <a:gd name="T14" fmla="*/ 51 w 95"/>
                  <a:gd name="T15" fmla="*/ 17 h 22"/>
                  <a:gd name="T16" fmla="*/ 48 w 95"/>
                  <a:gd name="T17" fmla="*/ 15 h 22"/>
                  <a:gd name="T18" fmla="*/ 5 w 95"/>
                  <a:gd name="T19" fmla="*/ 15 h 22"/>
                  <a:gd name="T20" fmla="*/ 5 w 95"/>
                  <a:gd name="T21" fmla="*/ 15 h 22"/>
                  <a:gd name="T22" fmla="*/ 1 w 95"/>
                  <a:gd name="T23" fmla="*/ 14 h 22"/>
                  <a:gd name="T24" fmla="*/ 0 w 95"/>
                  <a:gd name="T25" fmla="*/ 10 h 22"/>
                  <a:gd name="T26" fmla="*/ 0 w 95"/>
                  <a:gd name="T27" fmla="*/ 10 h 22"/>
                  <a:gd name="T28" fmla="*/ 1 w 95"/>
                  <a:gd name="T29" fmla="*/ 8 h 22"/>
                  <a:gd name="T30" fmla="*/ 5 w 95"/>
                  <a:gd name="T31" fmla="*/ 7 h 22"/>
                  <a:gd name="T32" fmla="*/ 48 w 95"/>
                  <a:gd name="T33" fmla="*/ 7 h 22"/>
                  <a:gd name="T34" fmla="*/ 48 w 95"/>
                  <a:gd name="T35" fmla="*/ 7 h 22"/>
                  <a:gd name="T36" fmla="*/ 51 w 95"/>
                  <a:gd name="T37" fmla="*/ 5 h 22"/>
                  <a:gd name="T38" fmla="*/ 53 w 95"/>
                  <a:gd name="T39" fmla="*/ 2 h 22"/>
                  <a:gd name="T40" fmla="*/ 55 w 95"/>
                  <a:gd name="T41" fmla="*/ 0 h 22"/>
                  <a:gd name="T42" fmla="*/ 59 w 95"/>
                  <a:gd name="T43" fmla="*/ 0 h 22"/>
                  <a:gd name="T44" fmla="*/ 59 w 95"/>
                  <a:gd name="T4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59" y="0"/>
                    </a:moveTo>
                    <a:lnTo>
                      <a:pt x="95" y="0"/>
                    </a:lnTo>
                    <a:lnTo>
                      <a:pt x="95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55" y="22"/>
                    </a:lnTo>
                    <a:lnTo>
                      <a:pt x="53" y="20"/>
                    </a:lnTo>
                    <a:lnTo>
                      <a:pt x="51" y="17"/>
                    </a:lnTo>
                    <a:lnTo>
                      <a:pt x="48" y="15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1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5" y="7"/>
                    </a:lnTo>
                    <a:lnTo>
                      <a:pt x="48" y="7"/>
                    </a:lnTo>
                    <a:lnTo>
                      <a:pt x="48" y="7"/>
                    </a:lnTo>
                    <a:lnTo>
                      <a:pt x="51" y="5"/>
                    </a:lnTo>
                    <a:lnTo>
                      <a:pt x="53" y="2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80" name="Freeform 239"/>
              <p:cNvSpPr/>
              <p:nvPr userDrawn="1"/>
            </p:nvSpPr>
            <p:spPr bwMode="auto">
              <a:xfrm>
                <a:off x="6103958" y="3317915"/>
                <a:ext cx="74613" cy="15875"/>
              </a:xfrm>
              <a:custGeom>
                <a:avLst/>
                <a:gdLst>
                  <a:gd name="T0" fmla="*/ 59 w 95"/>
                  <a:gd name="T1" fmla="*/ 0 h 22"/>
                  <a:gd name="T2" fmla="*/ 95 w 95"/>
                  <a:gd name="T3" fmla="*/ 0 h 22"/>
                  <a:gd name="T4" fmla="*/ 95 w 95"/>
                  <a:gd name="T5" fmla="*/ 22 h 22"/>
                  <a:gd name="T6" fmla="*/ 59 w 95"/>
                  <a:gd name="T7" fmla="*/ 22 h 22"/>
                  <a:gd name="T8" fmla="*/ 59 w 95"/>
                  <a:gd name="T9" fmla="*/ 22 h 22"/>
                  <a:gd name="T10" fmla="*/ 55 w 95"/>
                  <a:gd name="T11" fmla="*/ 22 h 22"/>
                  <a:gd name="T12" fmla="*/ 53 w 95"/>
                  <a:gd name="T13" fmla="*/ 20 h 22"/>
                  <a:gd name="T14" fmla="*/ 51 w 95"/>
                  <a:gd name="T15" fmla="*/ 17 h 22"/>
                  <a:gd name="T16" fmla="*/ 48 w 95"/>
                  <a:gd name="T17" fmla="*/ 15 h 22"/>
                  <a:gd name="T18" fmla="*/ 5 w 95"/>
                  <a:gd name="T19" fmla="*/ 15 h 22"/>
                  <a:gd name="T20" fmla="*/ 5 w 95"/>
                  <a:gd name="T21" fmla="*/ 15 h 22"/>
                  <a:gd name="T22" fmla="*/ 1 w 95"/>
                  <a:gd name="T23" fmla="*/ 14 h 22"/>
                  <a:gd name="T24" fmla="*/ 0 w 95"/>
                  <a:gd name="T25" fmla="*/ 10 h 22"/>
                  <a:gd name="T26" fmla="*/ 0 w 95"/>
                  <a:gd name="T27" fmla="*/ 10 h 22"/>
                  <a:gd name="T28" fmla="*/ 1 w 95"/>
                  <a:gd name="T29" fmla="*/ 8 h 22"/>
                  <a:gd name="T30" fmla="*/ 5 w 95"/>
                  <a:gd name="T31" fmla="*/ 7 h 22"/>
                  <a:gd name="T32" fmla="*/ 48 w 95"/>
                  <a:gd name="T33" fmla="*/ 7 h 22"/>
                  <a:gd name="T34" fmla="*/ 48 w 95"/>
                  <a:gd name="T35" fmla="*/ 7 h 22"/>
                  <a:gd name="T36" fmla="*/ 51 w 95"/>
                  <a:gd name="T37" fmla="*/ 4 h 22"/>
                  <a:gd name="T38" fmla="*/ 53 w 95"/>
                  <a:gd name="T39" fmla="*/ 1 h 22"/>
                  <a:gd name="T40" fmla="*/ 55 w 95"/>
                  <a:gd name="T41" fmla="*/ 0 h 22"/>
                  <a:gd name="T42" fmla="*/ 59 w 95"/>
                  <a:gd name="T43" fmla="*/ 0 h 22"/>
                  <a:gd name="T44" fmla="*/ 59 w 95"/>
                  <a:gd name="T4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59" y="0"/>
                    </a:moveTo>
                    <a:lnTo>
                      <a:pt x="95" y="0"/>
                    </a:lnTo>
                    <a:lnTo>
                      <a:pt x="95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55" y="22"/>
                    </a:lnTo>
                    <a:lnTo>
                      <a:pt x="53" y="20"/>
                    </a:lnTo>
                    <a:lnTo>
                      <a:pt x="51" y="17"/>
                    </a:lnTo>
                    <a:lnTo>
                      <a:pt x="48" y="15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1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5" y="7"/>
                    </a:lnTo>
                    <a:lnTo>
                      <a:pt x="48" y="7"/>
                    </a:lnTo>
                    <a:lnTo>
                      <a:pt x="48" y="7"/>
                    </a:lnTo>
                    <a:lnTo>
                      <a:pt x="51" y="4"/>
                    </a:lnTo>
                    <a:lnTo>
                      <a:pt x="53" y="1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81" name="Freeform 240"/>
              <p:cNvSpPr/>
              <p:nvPr userDrawn="1"/>
            </p:nvSpPr>
            <p:spPr bwMode="auto">
              <a:xfrm>
                <a:off x="6103958" y="3287752"/>
                <a:ext cx="74613" cy="15875"/>
              </a:xfrm>
              <a:custGeom>
                <a:avLst/>
                <a:gdLst>
                  <a:gd name="T0" fmla="*/ 59 w 95"/>
                  <a:gd name="T1" fmla="*/ 0 h 22"/>
                  <a:gd name="T2" fmla="*/ 95 w 95"/>
                  <a:gd name="T3" fmla="*/ 0 h 22"/>
                  <a:gd name="T4" fmla="*/ 95 w 95"/>
                  <a:gd name="T5" fmla="*/ 22 h 22"/>
                  <a:gd name="T6" fmla="*/ 59 w 95"/>
                  <a:gd name="T7" fmla="*/ 22 h 22"/>
                  <a:gd name="T8" fmla="*/ 59 w 95"/>
                  <a:gd name="T9" fmla="*/ 22 h 22"/>
                  <a:gd name="T10" fmla="*/ 55 w 95"/>
                  <a:gd name="T11" fmla="*/ 22 h 22"/>
                  <a:gd name="T12" fmla="*/ 53 w 95"/>
                  <a:gd name="T13" fmla="*/ 20 h 22"/>
                  <a:gd name="T14" fmla="*/ 51 w 95"/>
                  <a:gd name="T15" fmla="*/ 17 h 22"/>
                  <a:gd name="T16" fmla="*/ 48 w 95"/>
                  <a:gd name="T17" fmla="*/ 14 h 22"/>
                  <a:gd name="T18" fmla="*/ 5 w 95"/>
                  <a:gd name="T19" fmla="*/ 14 h 22"/>
                  <a:gd name="T20" fmla="*/ 5 w 95"/>
                  <a:gd name="T21" fmla="*/ 14 h 22"/>
                  <a:gd name="T22" fmla="*/ 1 w 95"/>
                  <a:gd name="T23" fmla="*/ 14 h 22"/>
                  <a:gd name="T24" fmla="*/ 0 w 95"/>
                  <a:gd name="T25" fmla="*/ 10 h 22"/>
                  <a:gd name="T26" fmla="*/ 0 w 95"/>
                  <a:gd name="T27" fmla="*/ 10 h 22"/>
                  <a:gd name="T28" fmla="*/ 1 w 95"/>
                  <a:gd name="T29" fmla="*/ 8 h 22"/>
                  <a:gd name="T30" fmla="*/ 5 w 95"/>
                  <a:gd name="T31" fmla="*/ 7 h 22"/>
                  <a:gd name="T32" fmla="*/ 48 w 95"/>
                  <a:gd name="T33" fmla="*/ 7 h 22"/>
                  <a:gd name="T34" fmla="*/ 48 w 95"/>
                  <a:gd name="T35" fmla="*/ 7 h 22"/>
                  <a:gd name="T36" fmla="*/ 51 w 95"/>
                  <a:gd name="T37" fmla="*/ 3 h 22"/>
                  <a:gd name="T38" fmla="*/ 53 w 95"/>
                  <a:gd name="T39" fmla="*/ 1 h 22"/>
                  <a:gd name="T40" fmla="*/ 55 w 95"/>
                  <a:gd name="T41" fmla="*/ 0 h 22"/>
                  <a:gd name="T42" fmla="*/ 59 w 95"/>
                  <a:gd name="T43" fmla="*/ 0 h 22"/>
                  <a:gd name="T44" fmla="*/ 59 w 95"/>
                  <a:gd name="T4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59" y="0"/>
                    </a:moveTo>
                    <a:lnTo>
                      <a:pt x="95" y="0"/>
                    </a:lnTo>
                    <a:lnTo>
                      <a:pt x="95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55" y="22"/>
                    </a:lnTo>
                    <a:lnTo>
                      <a:pt x="53" y="20"/>
                    </a:lnTo>
                    <a:lnTo>
                      <a:pt x="51" y="17"/>
                    </a:lnTo>
                    <a:lnTo>
                      <a:pt x="48" y="14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1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5" y="7"/>
                    </a:lnTo>
                    <a:lnTo>
                      <a:pt x="48" y="7"/>
                    </a:lnTo>
                    <a:lnTo>
                      <a:pt x="48" y="7"/>
                    </a:lnTo>
                    <a:lnTo>
                      <a:pt x="51" y="3"/>
                    </a:lnTo>
                    <a:lnTo>
                      <a:pt x="53" y="1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82" name="Freeform 241"/>
              <p:cNvSpPr/>
              <p:nvPr userDrawn="1"/>
            </p:nvSpPr>
            <p:spPr bwMode="auto">
              <a:xfrm>
                <a:off x="6103958" y="3225839"/>
                <a:ext cx="74613" cy="17463"/>
              </a:xfrm>
              <a:custGeom>
                <a:avLst/>
                <a:gdLst>
                  <a:gd name="T0" fmla="*/ 59 w 95"/>
                  <a:gd name="T1" fmla="*/ 0 h 23"/>
                  <a:gd name="T2" fmla="*/ 95 w 95"/>
                  <a:gd name="T3" fmla="*/ 0 h 23"/>
                  <a:gd name="T4" fmla="*/ 95 w 95"/>
                  <a:gd name="T5" fmla="*/ 23 h 23"/>
                  <a:gd name="T6" fmla="*/ 59 w 95"/>
                  <a:gd name="T7" fmla="*/ 23 h 23"/>
                  <a:gd name="T8" fmla="*/ 59 w 95"/>
                  <a:gd name="T9" fmla="*/ 23 h 23"/>
                  <a:gd name="T10" fmla="*/ 55 w 95"/>
                  <a:gd name="T11" fmla="*/ 22 h 23"/>
                  <a:gd name="T12" fmla="*/ 53 w 95"/>
                  <a:gd name="T13" fmla="*/ 21 h 23"/>
                  <a:gd name="T14" fmla="*/ 51 w 95"/>
                  <a:gd name="T15" fmla="*/ 18 h 23"/>
                  <a:gd name="T16" fmla="*/ 48 w 95"/>
                  <a:gd name="T17" fmla="*/ 15 h 23"/>
                  <a:gd name="T18" fmla="*/ 5 w 95"/>
                  <a:gd name="T19" fmla="*/ 15 h 23"/>
                  <a:gd name="T20" fmla="*/ 5 w 95"/>
                  <a:gd name="T21" fmla="*/ 15 h 23"/>
                  <a:gd name="T22" fmla="*/ 1 w 95"/>
                  <a:gd name="T23" fmla="*/ 14 h 23"/>
                  <a:gd name="T24" fmla="*/ 0 w 95"/>
                  <a:gd name="T25" fmla="*/ 11 h 23"/>
                  <a:gd name="T26" fmla="*/ 0 w 95"/>
                  <a:gd name="T27" fmla="*/ 11 h 23"/>
                  <a:gd name="T28" fmla="*/ 1 w 95"/>
                  <a:gd name="T29" fmla="*/ 9 h 23"/>
                  <a:gd name="T30" fmla="*/ 5 w 95"/>
                  <a:gd name="T31" fmla="*/ 8 h 23"/>
                  <a:gd name="T32" fmla="*/ 48 w 95"/>
                  <a:gd name="T33" fmla="*/ 8 h 23"/>
                  <a:gd name="T34" fmla="*/ 48 w 95"/>
                  <a:gd name="T35" fmla="*/ 8 h 23"/>
                  <a:gd name="T36" fmla="*/ 51 w 95"/>
                  <a:gd name="T37" fmla="*/ 4 h 23"/>
                  <a:gd name="T38" fmla="*/ 53 w 95"/>
                  <a:gd name="T39" fmla="*/ 2 h 23"/>
                  <a:gd name="T40" fmla="*/ 55 w 95"/>
                  <a:gd name="T41" fmla="*/ 1 h 23"/>
                  <a:gd name="T42" fmla="*/ 59 w 95"/>
                  <a:gd name="T43" fmla="*/ 0 h 23"/>
                  <a:gd name="T44" fmla="*/ 59 w 95"/>
                  <a:gd name="T4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3">
                    <a:moveTo>
                      <a:pt x="59" y="0"/>
                    </a:moveTo>
                    <a:lnTo>
                      <a:pt x="95" y="0"/>
                    </a:lnTo>
                    <a:lnTo>
                      <a:pt x="95" y="23"/>
                    </a:lnTo>
                    <a:lnTo>
                      <a:pt x="59" y="23"/>
                    </a:lnTo>
                    <a:lnTo>
                      <a:pt x="59" y="23"/>
                    </a:lnTo>
                    <a:lnTo>
                      <a:pt x="55" y="22"/>
                    </a:lnTo>
                    <a:lnTo>
                      <a:pt x="53" y="21"/>
                    </a:lnTo>
                    <a:lnTo>
                      <a:pt x="51" y="18"/>
                    </a:lnTo>
                    <a:lnTo>
                      <a:pt x="48" y="15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1" y="14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5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51" y="4"/>
                    </a:lnTo>
                    <a:lnTo>
                      <a:pt x="53" y="2"/>
                    </a:lnTo>
                    <a:lnTo>
                      <a:pt x="55" y="1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83" name="Freeform 242"/>
              <p:cNvSpPr/>
              <p:nvPr userDrawn="1"/>
            </p:nvSpPr>
            <p:spPr bwMode="auto">
              <a:xfrm>
                <a:off x="6103958" y="3256002"/>
                <a:ext cx="74613" cy="17463"/>
              </a:xfrm>
              <a:custGeom>
                <a:avLst/>
                <a:gdLst>
                  <a:gd name="T0" fmla="*/ 59 w 95"/>
                  <a:gd name="T1" fmla="*/ 0 h 23"/>
                  <a:gd name="T2" fmla="*/ 95 w 95"/>
                  <a:gd name="T3" fmla="*/ 0 h 23"/>
                  <a:gd name="T4" fmla="*/ 95 w 95"/>
                  <a:gd name="T5" fmla="*/ 23 h 23"/>
                  <a:gd name="T6" fmla="*/ 59 w 95"/>
                  <a:gd name="T7" fmla="*/ 23 h 23"/>
                  <a:gd name="T8" fmla="*/ 59 w 95"/>
                  <a:gd name="T9" fmla="*/ 23 h 23"/>
                  <a:gd name="T10" fmla="*/ 55 w 95"/>
                  <a:gd name="T11" fmla="*/ 22 h 23"/>
                  <a:gd name="T12" fmla="*/ 53 w 95"/>
                  <a:gd name="T13" fmla="*/ 21 h 23"/>
                  <a:gd name="T14" fmla="*/ 51 w 95"/>
                  <a:gd name="T15" fmla="*/ 18 h 23"/>
                  <a:gd name="T16" fmla="*/ 48 w 95"/>
                  <a:gd name="T17" fmla="*/ 15 h 23"/>
                  <a:gd name="T18" fmla="*/ 5 w 95"/>
                  <a:gd name="T19" fmla="*/ 15 h 23"/>
                  <a:gd name="T20" fmla="*/ 5 w 95"/>
                  <a:gd name="T21" fmla="*/ 15 h 23"/>
                  <a:gd name="T22" fmla="*/ 1 w 95"/>
                  <a:gd name="T23" fmla="*/ 14 h 23"/>
                  <a:gd name="T24" fmla="*/ 0 w 95"/>
                  <a:gd name="T25" fmla="*/ 11 h 23"/>
                  <a:gd name="T26" fmla="*/ 0 w 95"/>
                  <a:gd name="T27" fmla="*/ 11 h 23"/>
                  <a:gd name="T28" fmla="*/ 1 w 95"/>
                  <a:gd name="T29" fmla="*/ 9 h 23"/>
                  <a:gd name="T30" fmla="*/ 5 w 95"/>
                  <a:gd name="T31" fmla="*/ 8 h 23"/>
                  <a:gd name="T32" fmla="*/ 48 w 95"/>
                  <a:gd name="T33" fmla="*/ 8 h 23"/>
                  <a:gd name="T34" fmla="*/ 48 w 95"/>
                  <a:gd name="T35" fmla="*/ 8 h 23"/>
                  <a:gd name="T36" fmla="*/ 51 w 95"/>
                  <a:gd name="T37" fmla="*/ 4 h 23"/>
                  <a:gd name="T38" fmla="*/ 53 w 95"/>
                  <a:gd name="T39" fmla="*/ 2 h 23"/>
                  <a:gd name="T40" fmla="*/ 55 w 95"/>
                  <a:gd name="T41" fmla="*/ 1 h 23"/>
                  <a:gd name="T42" fmla="*/ 59 w 95"/>
                  <a:gd name="T43" fmla="*/ 0 h 23"/>
                  <a:gd name="T44" fmla="*/ 59 w 95"/>
                  <a:gd name="T4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3">
                    <a:moveTo>
                      <a:pt x="59" y="0"/>
                    </a:moveTo>
                    <a:lnTo>
                      <a:pt x="95" y="0"/>
                    </a:lnTo>
                    <a:lnTo>
                      <a:pt x="95" y="23"/>
                    </a:lnTo>
                    <a:lnTo>
                      <a:pt x="59" y="23"/>
                    </a:lnTo>
                    <a:lnTo>
                      <a:pt x="59" y="23"/>
                    </a:lnTo>
                    <a:lnTo>
                      <a:pt x="55" y="22"/>
                    </a:lnTo>
                    <a:lnTo>
                      <a:pt x="53" y="21"/>
                    </a:lnTo>
                    <a:lnTo>
                      <a:pt x="51" y="18"/>
                    </a:lnTo>
                    <a:lnTo>
                      <a:pt x="48" y="15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1" y="14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5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51" y="4"/>
                    </a:lnTo>
                    <a:lnTo>
                      <a:pt x="53" y="2"/>
                    </a:lnTo>
                    <a:lnTo>
                      <a:pt x="55" y="1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84" name="Freeform 243"/>
              <p:cNvSpPr/>
              <p:nvPr userDrawn="1"/>
            </p:nvSpPr>
            <p:spPr bwMode="auto">
              <a:xfrm>
                <a:off x="6564335" y="3225839"/>
                <a:ext cx="74613" cy="17463"/>
              </a:xfrm>
              <a:custGeom>
                <a:avLst/>
                <a:gdLst>
                  <a:gd name="T0" fmla="*/ 36 w 95"/>
                  <a:gd name="T1" fmla="*/ 23 h 23"/>
                  <a:gd name="T2" fmla="*/ 0 w 95"/>
                  <a:gd name="T3" fmla="*/ 23 h 23"/>
                  <a:gd name="T4" fmla="*/ 0 w 95"/>
                  <a:gd name="T5" fmla="*/ 0 h 23"/>
                  <a:gd name="T6" fmla="*/ 36 w 95"/>
                  <a:gd name="T7" fmla="*/ 0 h 23"/>
                  <a:gd name="T8" fmla="*/ 36 w 95"/>
                  <a:gd name="T9" fmla="*/ 0 h 23"/>
                  <a:gd name="T10" fmla="*/ 39 w 95"/>
                  <a:gd name="T11" fmla="*/ 1 h 23"/>
                  <a:gd name="T12" fmla="*/ 43 w 95"/>
                  <a:gd name="T13" fmla="*/ 2 h 23"/>
                  <a:gd name="T14" fmla="*/ 45 w 95"/>
                  <a:gd name="T15" fmla="*/ 4 h 23"/>
                  <a:gd name="T16" fmla="*/ 46 w 95"/>
                  <a:gd name="T17" fmla="*/ 8 h 23"/>
                  <a:gd name="T18" fmla="*/ 91 w 95"/>
                  <a:gd name="T19" fmla="*/ 8 h 23"/>
                  <a:gd name="T20" fmla="*/ 91 w 95"/>
                  <a:gd name="T21" fmla="*/ 8 h 23"/>
                  <a:gd name="T22" fmla="*/ 94 w 95"/>
                  <a:gd name="T23" fmla="*/ 9 h 23"/>
                  <a:gd name="T24" fmla="*/ 95 w 95"/>
                  <a:gd name="T25" fmla="*/ 11 h 23"/>
                  <a:gd name="T26" fmla="*/ 95 w 95"/>
                  <a:gd name="T27" fmla="*/ 11 h 23"/>
                  <a:gd name="T28" fmla="*/ 94 w 95"/>
                  <a:gd name="T29" fmla="*/ 14 h 23"/>
                  <a:gd name="T30" fmla="*/ 91 w 95"/>
                  <a:gd name="T31" fmla="*/ 15 h 23"/>
                  <a:gd name="T32" fmla="*/ 46 w 95"/>
                  <a:gd name="T33" fmla="*/ 15 h 23"/>
                  <a:gd name="T34" fmla="*/ 46 w 95"/>
                  <a:gd name="T35" fmla="*/ 15 h 23"/>
                  <a:gd name="T36" fmla="*/ 45 w 95"/>
                  <a:gd name="T37" fmla="*/ 18 h 23"/>
                  <a:gd name="T38" fmla="*/ 43 w 95"/>
                  <a:gd name="T39" fmla="*/ 21 h 23"/>
                  <a:gd name="T40" fmla="*/ 39 w 95"/>
                  <a:gd name="T41" fmla="*/ 22 h 23"/>
                  <a:gd name="T42" fmla="*/ 36 w 95"/>
                  <a:gd name="T43" fmla="*/ 23 h 23"/>
                  <a:gd name="T44" fmla="*/ 36 w 95"/>
                  <a:gd name="T4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3">
                    <a:moveTo>
                      <a:pt x="36" y="23"/>
                    </a:moveTo>
                    <a:lnTo>
                      <a:pt x="0" y="23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9" y="1"/>
                    </a:lnTo>
                    <a:lnTo>
                      <a:pt x="43" y="2"/>
                    </a:lnTo>
                    <a:lnTo>
                      <a:pt x="45" y="4"/>
                    </a:lnTo>
                    <a:lnTo>
                      <a:pt x="46" y="8"/>
                    </a:lnTo>
                    <a:lnTo>
                      <a:pt x="91" y="8"/>
                    </a:lnTo>
                    <a:lnTo>
                      <a:pt x="91" y="8"/>
                    </a:lnTo>
                    <a:lnTo>
                      <a:pt x="94" y="9"/>
                    </a:lnTo>
                    <a:lnTo>
                      <a:pt x="95" y="11"/>
                    </a:lnTo>
                    <a:lnTo>
                      <a:pt x="95" y="11"/>
                    </a:lnTo>
                    <a:lnTo>
                      <a:pt x="94" y="14"/>
                    </a:lnTo>
                    <a:lnTo>
                      <a:pt x="91" y="15"/>
                    </a:lnTo>
                    <a:lnTo>
                      <a:pt x="46" y="15"/>
                    </a:lnTo>
                    <a:lnTo>
                      <a:pt x="46" y="15"/>
                    </a:lnTo>
                    <a:lnTo>
                      <a:pt x="45" y="18"/>
                    </a:lnTo>
                    <a:lnTo>
                      <a:pt x="43" y="21"/>
                    </a:lnTo>
                    <a:lnTo>
                      <a:pt x="39" y="22"/>
                    </a:lnTo>
                    <a:lnTo>
                      <a:pt x="36" y="23"/>
                    </a:lnTo>
                    <a:lnTo>
                      <a:pt x="36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85" name="Freeform 244"/>
              <p:cNvSpPr/>
              <p:nvPr userDrawn="1"/>
            </p:nvSpPr>
            <p:spPr bwMode="auto">
              <a:xfrm>
                <a:off x="6564335" y="3256002"/>
                <a:ext cx="74613" cy="17463"/>
              </a:xfrm>
              <a:custGeom>
                <a:avLst/>
                <a:gdLst>
                  <a:gd name="T0" fmla="*/ 36 w 95"/>
                  <a:gd name="T1" fmla="*/ 23 h 23"/>
                  <a:gd name="T2" fmla="*/ 0 w 95"/>
                  <a:gd name="T3" fmla="*/ 23 h 23"/>
                  <a:gd name="T4" fmla="*/ 0 w 95"/>
                  <a:gd name="T5" fmla="*/ 0 h 23"/>
                  <a:gd name="T6" fmla="*/ 36 w 95"/>
                  <a:gd name="T7" fmla="*/ 0 h 23"/>
                  <a:gd name="T8" fmla="*/ 36 w 95"/>
                  <a:gd name="T9" fmla="*/ 0 h 23"/>
                  <a:gd name="T10" fmla="*/ 39 w 95"/>
                  <a:gd name="T11" fmla="*/ 1 h 23"/>
                  <a:gd name="T12" fmla="*/ 43 w 95"/>
                  <a:gd name="T13" fmla="*/ 2 h 23"/>
                  <a:gd name="T14" fmla="*/ 45 w 95"/>
                  <a:gd name="T15" fmla="*/ 4 h 23"/>
                  <a:gd name="T16" fmla="*/ 46 w 95"/>
                  <a:gd name="T17" fmla="*/ 8 h 23"/>
                  <a:gd name="T18" fmla="*/ 91 w 95"/>
                  <a:gd name="T19" fmla="*/ 8 h 23"/>
                  <a:gd name="T20" fmla="*/ 91 w 95"/>
                  <a:gd name="T21" fmla="*/ 8 h 23"/>
                  <a:gd name="T22" fmla="*/ 94 w 95"/>
                  <a:gd name="T23" fmla="*/ 9 h 23"/>
                  <a:gd name="T24" fmla="*/ 95 w 95"/>
                  <a:gd name="T25" fmla="*/ 11 h 23"/>
                  <a:gd name="T26" fmla="*/ 95 w 95"/>
                  <a:gd name="T27" fmla="*/ 11 h 23"/>
                  <a:gd name="T28" fmla="*/ 94 w 95"/>
                  <a:gd name="T29" fmla="*/ 14 h 23"/>
                  <a:gd name="T30" fmla="*/ 91 w 95"/>
                  <a:gd name="T31" fmla="*/ 15 h 23"/>
                  <a:gd name="T32" fmla="*/ 46 w 95"/>
                  <a:gd name="T33" fmla="*/ 15 h 23"/>
                  <a:gd name="T34" fmla="*/ 46 w 95"/>
                  <a:gd name="T35" fmla="*/ 15 h 23"/>
                  <a:gd name="T36" fmla="*/ 45 w 95"/>
                  <a:gd name="T37" fmla="*/ 18 h 23"/>
                  <a:gd name="T38" fmla="*/ 43 w 95"/>
                  <a:gd name="T39" fmla="*/ 21 h 23"/>
                  <a:gd name="T40" fmla="*/ 39 w 95"/>
                  <a:gd name="T41" fmla="*/ 22 h 23"/>
                  <a:gd name="T42" fmla="*/ 36 w 95"/>
                  <a:gd name="T43" fmla="*/ 23 h 23"/>
                  <a:gd name="T44" fmla="*/ 36 w 95"/>
                  <a:gd name="T4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3">
                    <a:moveTo>
                      <a:pt x="36" y="23"/>
                    </a:moveTo>
                    <a:lnTo>
                      <a:pt x="0" y="23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9" y="1"/>
                    </a:lnTo>
                    <a:lnTo>
                      <a:pt x="43" y="2"/>
                    </a:lnTo>
                    <a:lnTo>
                      <a:pt x="45" y="4"/>
                    </a:lnTo>
                    <a:lnTo>
                      <a:pt x="46" y="8"/>
                    </a:lnTo>
                    <a:lnTo>
                      <a:pt x="91" y="8"/>
                    </a:lnTo>
                    <a:lnTo>
                      <a:pt x="91" y="8"/>
                    </a:lnTo>
                    <a:lnTo>
                      <a:pt x="94" y="9"/>
                    </a:lnTo>
                    <a:lnTo>
                      <a:pt x="95" y="11"/>
                    </a:lnTo>
                    <a:lnTo>
                      <a:pt x="95" y="11"/>
                    </a:lnTo>
                    <a:lnTo>
                      <a:pt x="94" y="14"/>
                    </a:lnTo>
                    <a:lnTo>
                      <a:pt x="91" y="15"/>
                    </a:lnTo>
                    <a:lnTo>
                      <a:pt x="46" y="15"/>
                    </a:lnTo>
                    <a:lnTo>
                      <a:pt x="46" y="15"/>
                    </a:lnTo>
                    <a:lnTo>
                      <a:pt x="45" y="18"/>
                    </a:lnTo>
                    <a:lnTo>
                      <a:pt x="43" y="21"/>
                    </a:lnTo>
                    <a:lnTo>
                      <a:pt x="39" y="22"/>
                    </a:lnTo>
                    <a:lnTo>
                      <a:pt x="36" y="23"/>
                    </a:lnTo>
                    <a:lnTo>
                      <a:pt x="36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86" name="Freeform 245"/>
              <p:cNvSpPr/>
              <p:nvPr userDrawn="1"/>
            </p:nvSpPr>
            <p:spPr bwMode="auto">
              <a:xfrm>
                <a:off x="6564335" y="3287752"/>
                <a:ext cx="74613" cy="15875"/>
              </a:xfrm>
              <a:custGeom>
                <a:avLst/>
                <a:gdLst>
                  <a:gd name="T0" fmla="*/ 36 w 95"/>
                  <a:gd name="T1" fmla="*/ 22 h 22"/>
                  <a:gd name="T2" fmla="*/ 0 w 95"/>
                  <a:gd name="T3" fmla="*/ 22 h 22"/>
                  <a:gd name="T4" fmla="*/ 0 w 95"/>
                  <a:gd name="T5" fmla="*/ 0 h 22"/>
                  <a:gd name="T6" fmla="*/ 36 w 95"/>
                  <a:gd name="T7" fmla="*/ 0 h 22"/>
                  <a:gd name="T8" fmla="*/ 36 w 95"/>
                  <a:gd name="T9" fmla="*/ 0 h 22"/>
                  <a:gd name="T10" fmla="*/ 39 w 95"/>
                  <a:gd name="T11" fmla="*/ 0 h 22"/>
                  <a:gd name="T12" fmla="*/ 43 w 95"/>
                  <a:gd name="T13" fmla="*/ 1 h 22"/>
                  <a:gd name="T14" fmla="*/ 45 w 95"/>
                  <a:gd name="T15" fmla="*/ 3 h 22"/>
                  <a:gd name="T16" fmla="*/ 46 w 95"/>
                  <a:gd name="T17" fmla="*/ 7 h 22"/>
                  <a:gd name="T18" fmla="*/ 91 w 95"/>
                  <a:gd name="T19" fmla="*/ 7 h 22"/>
                  <a:gd name="T20" fmla="*/ 91 w 95"/>
                  <a:gd name="T21" fmla="*/ 7 h 22"/>
                  <a:gd name="T22" fmla="*/ 94 w 95"/>
                  <a:gd name="T23" fmla="*/ 8 h 22"/>
                  <a:gd name="T24" fmla="*/ 95 w 95"/>
                  <a:gd name="T25" fmla="*/ 10 h 22"/>
                  <a:gd name="T26" fmla="*/ 95 w 95"/>
                  <a:gd name="T27" fmla="*/ 10 h 22"/>
                  <a:gd name="T28" fmla="*/ 94 w 95"/>
                  <a:gd name="T29" fmla="*/ 14 h 22"/>
                  <a:gd name="T30" fmla="*/ 91 w 95"/>
                  <a:gd name="T31" fmla="*/ 14 h 22"/>
                  <a:gd name="T32" fmla="*/ 46 w 95"/>
                  <a:gd name="T33" fmla="*/ 14 h 22"/>
                  <a:gd name="T34" fmla="*/ 46 w 95"/>
                  <a:gd name="T35" fmla="*/ 14 h 22"/>
                  <a:gd name="T36" fmla="*/ 45 w 95"/>
                  <a:gd name="T37" fmla="*/ 17 h 22"/>
                  <a:gd name="T38" fmla="*/ 43 w 95"/>
                  <a:gd name="T39" fmla="*/ 20 h 22"/>
                  <a:gd name="T40" fmla="*/ 39 w 95"/>
                  <a:gd name="T41" fmla="*/ 22 h 22"/>
                  <a:gd name="T42" fmla="*/ 36 w 95"/>
                  <a:gd name="T43" fmla="*/ 22 h 22"/>
                  <a:gd name="T44" fmla="*/ 36 w 95"/>
                  <a:gd name="T4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36" y="22"/>
                    </a:moveTo>
                    <a:lnTo>
                      <a:pt x="0" y="22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9" y="0"/>
                    </a:lnTo>
                    <a:lnTo>
                      <a:pt x="43" y="1"/>
                    </a:lnTo>
                    <a:lnTo>
                      <a:pt x="45" y="3"/>
                    </a:lnTo>
                    <a:lnTo>
                      <a:pt x="46" y="7"/>
                    </a:lnTo>
                    <a:lnTo>
                      <a:pt x="91" y="7"/>
                    </a:lnTo>
                    <a:lnTo>
                      <a:pt x="91" y="7"/>
                    </a:lnTo>
                    <a:lnTo>
                      <a:pt x="94" y="8"/>
                    </a:lnTo>
                    <a:lnTo>
                      <a:pt x="95" y="10"/>
                    </a:lnTo>
                    <a:lnTo>
                      <a:pt x="95" y="10"/>
                    </a:lnTo>
                    <a:lnTo>
                      <a:pt x="94" y="14"/>
                    </a:lnTo>
                    <a:lnTo>
                      <a:pt x="91" y="14"/>
                    </a:lnTo>
                    <a:lnTo>
                      <a:pt x="46" y="14"/>
                    </a:lnTo>
                    <a:lnTo>
                      <a:pt x="46" y="14"/>
                    </a:lnTo>
                    <a:lnTo>
                      <a:pt x="45" y="17"/>
                    </a:lnTo>
                    <a:lnTo>
                      <a:pt x="43" y="20"/>
                    </a:lnTo>
                    <a:lnTo>
                      <a:pt x="39" y="22"/>
                    </a:lnTo>
                    <a:lnTo>
                      <a:pt x="36" y="22"/>
                    </a:lnTo>
                    <a:lnTo>
                      <a:pt x="36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87" name="Freeform 246"/>
              <p:cNvSpPr/>
              <p:nvPr userDrawn="1"/>
            </p:nvSpPr>
            <p:spPr bwMode="auto">
              <a:xfrm>
                <a:off x="6564335" y="3317915"/>
                <a:ext cx="74613" cy="15875"/>
              </a:xfrm>
              <a:custGeom>
                <a:avLst/>
                <a:gdLst>
                  <a:gd name="T0" fmla="*/ 36 w 95"/>
                  <a:gd name="T1" fmla="*/ 22 h 22"/>
                  <a:gd name="T2" fmla="*/ 0 w 95"/>
                  <a:gd name="T3" fmla="*/ 22 h 22"/>
                  <a:gd name="T4" fmla="*/ 0 w 95"/>
                  <a:gd name="T5" fmla="*/ 0 h 22"/>
                  <a:gd name="T6" fmla="*/ 36 w 95"/>
                  <a:gd name="T7" fmla="*/ 0 h 22"/>
                  <a:gd name="T8" fmla="*/ 36 w 95"/>
                  <a:gd name="T9" fmla="*/ 0 h 22"/>
                  <a:gd name="T10" fmla="*/ 39 w 95"/>
                  <a:gd name="T11" fmla="*/ 0 h 22"/>
                  <a:gd name="T12" fmla="*/ 43 w 95"/>
                  <a:gd name="T13" fmla="*/ 1 h 22"/>
                  <a:gd name="T14" fmla="*/ 45 w 95"/>
                  <a:gd name="T15" fmla="*/ 4 h 22"/>
                  <a:gd name="T16" fmla="*/ 46 w 95"/>
                  <a:gd name="T17" fmla="*/ 7 h 22"/>
                  <a:gd name="T18" fmla="*/ 91 w 95"/>
                  <a:gd name="T19" fmla="*/ 7 h 22"/>
                  <a:gd name="T20" fmla="*/ 91 w 95"/>
                  <a:gd name="T21" fmla="*/ 7 h 22"/>
                  <a:gd name="T22" fmla="*/ 94 w 95"/>
                  <a:gd name="T23" fmla="*/ 8 h 22"/>
                  <a:gd name="T24" fmla="*/ 95 w 95"/>
                  <a:gd name="T25" fmla="*/ 10 h 22"/>
                  <a:gd name="T26" fmla="*/ 95 w 95"/>
                  <a:gd name="T27" fmla="*/ 10 h 22"/>
                  <a:gd name="T28" fmla="*/ 94 w 95"/>
                  <a:gd name="T29" fmla="*/ 14 h 22"/>
                  <a:gd name="T30" fmla="*/ 91 w 95"/>
                  <a:gd name="T31" fmla="*/ 15 h 22"/>
                  <a:gd name="T32" fmla="*/ 46 w 95"/>
                  <a:gd name="T33" fmla="*/ 15 h 22"/>
                  <a:gd name="T34" fmla="*/ 46 w 95"/>
                  <a:gd name="T35" fmla="*/ 15 h 22"/>
                  <a:gd name="T36" fmla="*/ 45 w 95"/>
                  <a:gd name="T37" fmla="*/ 17 h 22"/>
                  <a:gd name="T38" fmla="*/ 43 w 95"/>
                  <a:gd name="T39" fmla="*/ 20 h 22"/>
                  <a:gd name="T40" fmla="*/ 39 w 95"/>
                  <a:gd name="T41" fmla="*/ 22 h 22"/>
                  <a:gd name="T42" fmla="*/ 36 w 95"/>
                  <a:gd name="T43" fmla="*/ 22 h 22"/>
                  <a:gd name="T44" fmla="*/ 36 w 95"/>
                  <a:gd name="T4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36" y="22"/>
                    </a:moveTo>
                    <a:lnTo>
                      <a:pt x="0" y="22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9" y="0"/>
                    </a:lnTo>
                    <a:lnTo>
                      <a:pt x="43" y="1"/>
                    </a:lnTo>
                    <a:lnTo>
                      <a:pt x="45" y="4"/>
                    </a:lnTo>
                    <a:lnTo>
                      <a:pt x="46" y="7"/>
                    </a:lnTo>
                    <a:lnTo>
                      <a:pt x="91" y="7"/>
                    </a:lnTo>
                    <a:lnTo>
                      <a:pt x="91" y="7"/>
                    </a:lnTo>
                    <a:lnTo>
                      <a:pt x="94" y="8"/>
                    </a:lnTo>
                    <a:lnTo>
                      <a:pt x="95" y="10"/>
                    </a:lnTo>
                    <a:lnTo>
                      <a:pt x="95" y="10"/>
                    </a:lnTo>
                    <a:lnTo>
                      <a:pt x="94" y="14"/>
                    </a:lnTo>
                    <a:lnTo>
                      <a:pt x="91" y="15"/>
                    </a:lnTo>
                    <a:lnTo>
                      <a:pt x="46" y="15"/>
                    </a:lnTo>
                    <a:lnTo>
                      <a:pt x="46" y="15"/>
                    </a:lnTo>
                    <a:lnTo>
                      <a:pt x="45" y="17"/>
                    </a:lnTo>
                    <a:lnTo>
                      <a:pt x="43" y="20"/>
                    </a:lnTo>
                    <a:lnTo>
                      <a:pt x="39" y="22"/>
                    </a:lnTo>
                    <a:lnTo>
                      <a:pt x="36" y="22"/>
                    </a:lnTo>
                    <a:lnTo>
                      <a:pt x="36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88" name="Freeform 247"/>
              <p:cNvSpPr/>
              <p:nvPr userDrawn="1"/>
            </p:nvSpPr>
            <p:spPr bwMode="auto">
              <a:xfrm>
                <a:off x="6564335" y="3348078"/>
                <a:ext cx="74613" cy="15875"/>
              </a:xfrm>
              <a:custGeom>
                <a:avLst/>
                <a:gdLst>
                  <a:gd name="T0" fmla="*/ 36 w 95"/>
                  <a:gd name="T1" fmla="*/ 22 h 22"/>
                  <a:gd name="T2" fmla="*/ 0 w 95"/>
                  <a:gd name="T3" fmla="*/ 22 h 22"/>
                  <a:gd name="T4" fmla="*/ 0 w 95"/>
                  <a:gd name="T5" fmla="*/ 0 h 22"/>
                  <a:gd name="T6" fmla="*/ 36 w 95"/>
                  <a:gd name="T7" fmla="*/ 0 h 22"/>
                  <a:gd name="T8" fmla="*/ 36 w 95"/>
                  <a:gd name="T9" fmla="*/ 0 h 22"/>
                  <a:gd name="T10" fmla="*/ 39 w 95"/>
                  <a:gd name="T11" fmla="*/ 0 h 22"/>
                  <a:gd name="T12" fmla="*/ 43 w 95"/>
                  <a:gd name="T13" fmla="*/ 1 h 22"/>
                  <a:gd name="T14" fmla="*/ 45 w 95"/>
                  <a:gd name="T15" fmla="*/ 5 h 22"/>
                  <a:gd name="T16" fmla="*/ 46 w 95"/>
                  <a:gd name="T17" fmla="*/ 7 h 22"/>
                  <a:gd name="T18" fmla="*/ 91 w 95"/>
                  <a:gd name="T19" fmla="*/ 7 h 22"/>
                  <a:gd name="T20" fmla="*/ 91 w 95"/>
                  <a:gd name="T21" fmla="*/ 7 h 22"/>
                  <a:gd name="T22" fmla="*/ 94 w 95"/>
                  <a:gd name="T23" fmla="*/ 8 h 22"/>
                  <a:gd name="T24" fmla="*/ 95 w 95"/>
                  <a:gd name="T25" fmla="*/ 10 h 22"/>
                  <a:gd name="T26" fmla="*/ 95 w 95"/>
                  <a:gd name="T27" fmla="*/ 10 h 22"/>
                  <a:gd name="T28" fmla="*/ 94 w 95"/>
                  <a:gd name="T29" fmla="*/ 14 h 22"/>
                  <a:gd name="T30" fmla="*/ 91 w 95"/>
                  <a:gd name="T31" fmla="*/ 15 h 22"/>
                  <a:gd name="T32" fmla="*/ 46 w 95"/>
                  <a:gd name="T33" fmla="*/ 15 h 22"/>
                  <a:gd name="T34" fmla="*/ 46 w 95"/>
                  <a:gd name="T35" fmla="*/ 15 h 22"/>
                  <a:gd name="T36" fmla="*/ 45 w 95"/>
                  <a:gd name="T37" fmla="*/ 17 h 22"/>
                  <a:gd name="T38" fmla="*/ 43 w 95"/>
                  <a:gd name="T39" fmla="*/ 20 h 22"/>
                  <a:gd name="T40" fmla="*/ 39 w 95"/>
                  <a:gd name="T41" fmla="*/ 22 h 22"/>
                  <a:gd name="T42" fmla="*/ 36 w 95"/>
                  <a:gd name="T43" fmla="*/ 22 h 22"/>
                  <a:gd name="T44" fmla="*/ 36 w 95"/>
                  <a:gd name="T4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36" y="22"/>
                    </a:moveTo>
                    <a:lnTo>
                      <a:pt x="0" y="22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9" y="0"/>
                    </a:lnTo>
                    <a:lnTo>
                      <a:pt x="43" y="1"/>
                    </a:lnTo>
                    <a:lnTo>
                      <a:pt x="45" y="5"/>
                    </a:lnTo>
                    <a:lnTo>
                      <a:pt x="46" y="7"/>
                    </a:lnTo>
                    <a:lnTo>
                      <a:pt x="91" y="7"/>
                    </a:lnTo>
                    <a:lnTo>
                      <a:pt x="91" y="7"/>
                    </a:lnTo>
                    <a:lnTo>
                      <a:pt x="94" y="8"/>
                    </a:lnTo>
                    <a:lnTo>
                      <a:pt x="95" y="10"/>
                    </a:lnTo>
                    <a:lnTo>
                      <a:pt x="95" y="10"/>
                    </a:lnTo>
                    <a:lnTo>
                      <a:pt x="94" y="14"/>
                    </a:lnTo>
                    <a:lnTo>
                      <a:pt x="91" y="15"/>
                    </a:lnTo>
                    <a:lnTo>
                      <a:pt x="46" y="15"/>
                    </a:lnTo>
                    <a:lnTo>
                      <a:pt x="46" y="15"/>
                    </a:lnTo>
                    <a:lnTo>
                      <a:pt x="45" y="17"/>
                    </a:lnTo>
                    <a:lnTo>
                      <a:pt x="43" y="20"/>
                    </a:lnTo>
                    <a:lnTo>
                      <a:pt x="39" y="22"/>
                    </a:lnTo>
                    <a:lnTo>
                      <a:pt x="36" y="22"/>
                    </a:lnTo>
                    <a:lnTo>
                      <a:pt x="36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89" name="Freeform 248"/>
              <p:cNvSpPr/>
              <p:nvPr userDrawn="1"/>
            </p:nvSpPr>
            <p:spPr bwMode="auto">
              <a:xfrm>
                <a:off x="6564335" y="3378241"/>
                <a:ext cx="74613" cy="15875"/>
              </a:xfrm>
              <a:custGeom>
                <a:avLst/>
                <a:gdLst>
                  <a:gd name="T0" fmla="*/ 36 w 95"/>
                  <a:gd name="T1" fmla="*/ 22 h 22"/>
                  <a:gd name="T2" fmla="*/ 0 w 95"/>
                  <a:gd name="T3" fmla="*/ 22 h 22"/>
                  <a:gd name="T4" fmla="*/ 0 w 95"/>
                  <a:gd name="T5" fmla="*/ 0 h 22"/>
                  <a:gd name="T6" fmla="*/ 36 w 95"/>
                  <a:gd name="T7" fmla="*/ 0 h 22"/>
                  <a:gd name="T8" fmla="*/ 36 w 95"/>
                  <a:gd name="T9" fmla="*/ 0 h 22"/>
                  <a:gd name="T10" fmla="*/ 39 w 95"/>
                  <a:gd name="T11" fmla="*/ 0 h 22"/>
                  <a:gd name="T12" fmla="*/ 43 w 95"/>
                  <a:gd name="T13" fmla="*/ 2 h 22"/>
                  <a:gd name="T14" fmla="*/ 45 w 95"/>
                  <a:gd name="T15" fmla="*/ 5 h 22"/>
                  <a:gd name="T16" fmla="*/ 46 w 95"/>
                  <a:gd name="T17" fmla="*/ 7 h 22"/>
                  <a:gd name="T18" fmla="*/ 91 w 95"/>
                  <a:gd name="T19" fmla="*/ 7 h 22"/>
                  <a:gd name="T20" fmla="*/ 91 w 95"/>
                  <a:gd name="T21" fmla="*/ 7 h 22"/>
                  <a:gd name="T22" fmla="*/ 94 w 95"/>
                  <a:gd name="T23" fmla="*/ 8 h 22"/>
                  <a:gd name="T24" fmla="*/ 95 w 95"/>
                  <a:gd name="T25" fmla="*/ 12 h 22"/>
                  <a:gd name="T26" fmla="*/ 95 w 95"/>
                  <a:gd name="T27" fmla="*/ 12 h 22"/>
                  <a:gd name="T28" fmla="*/ 94 w 95"/>
                  <a:gd name="T29" fmla="*/ 14 h 22"/>
                  <a:gd name="T30" fmla="*/ 91 w 95"/>
                  <a:gd name="T31" fmla="*/ 15 h 22"/>
                  <a:gd name="T32" fmla="*/ 46 w 95"/>
                  <a:gd name="T33" fmla="*/ 15 h 22"/>
                  <a:gd name="T34" fmla="*/ 46 w 95"/>
                  <a:gd name="T35" fmla="*/ 15 h 22"/>
                  <a:gd name="T36" fmla="*/ 45 w 95"/>
                  <a:gd name="T37" fmla="*/ 17 h 22"/>
                  <a:gd name="T38" fmla="*/ 43 w 95"/>
                  <a:gd name="T39" fmla="*/ 20 h 22"/>
                  <a:gd name="T40" fmla="*/ 39 w 95"/>
                  <a:gd name="T41" fmla="*/ 22 h 22"/>
                  <a:gd name="T42" fmla="*/ 36 w 95"/>
                  <a:gd name="T43" fmla="*/ 22 h 22"/>
                  <a:gd name="T44" fmla="*/ 36 w 95"/>
                  <a:gd name="T4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36" y="22"/>
                    </a:moveTo>
                    <a:lnTo>
                      <a:pt x="0" y="22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9" y="0"/>
                    </a:lnTo>
                    <a:lnTo>
                      <a:pt x="43" y="2"/>
                    </a:lnTo>
                    <a:lnTo>
                      <a:pt x="45" y="5"/>
                    </a:lnTo>
                    <a:lnTo>
                      <a:pt x="46" y="7"/>
                    </a:lnTo>
                    <a:lnTo>
                      <a:pt x="91" y="7"/>
                    </a:lnTo>
                    <a:lnTo>
                      <a:pt x="91" y="7"/>
                    </a:lnTo>
                    <a:lnTo>
                      <a:pt x="94" y="8"/>
                    </a:lnTo>
                    <a:lnTo>
                      <a:pt x="95" y="12"/>
                    </a:lnTo>
                    <a:lnTo>
                      <a:pt x="95" y="12"/>
                    </a:lnTo>
                    <a:lnTo>
                      <a:pt x="94" y="14"/>
                    </a:lnTo>
                    <a:lnTo>
                      <a:pt x="91" y="15"/>
                    </a:lnTo>
                    <a:lnTo>
                      <a:pt x="46" y="15"/>
                    </a:lnTo>
                    <a:lnTo>
                      <a:pt x="46" y="15"/>
                    </a:lnTo>
                    <a:lnTo>
                      <a:pt x="45" y="17"/>
                    </a:lnTo>
                    <a:lnTo>
                      <a:pt x="43" y="20"/>
                    </a:lnTo>
                    <a:lnTo>
                      <a:pt x="39" y="22"/>
                    </a:lnTo>
                    <a:lnTo>
                      <a:pt x="36" y="22"/>
                    </a:lnTo>
                    <a:lnTo>
                      <a:pt x="36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90" name="Freeform 249"/>
              <p:cNvSpPr/>
              <p:nvPr userDrawn="1"/>
            </p:nvSpPr>
            <p:spPr bwMode="auto">
              <a:xfrm>
                <a:off x="6564335" y="3408403"/>
                <a:ext cx="74613" cy="17463"/>
              </a:xfrm>
              <a:custGeom>
                <a:avLst/>
                <a:gdLst>
                  <a:gd name="T0" fmla="*/ 36 w 95"/>
                  <a:gd name="T1" fmla="*/ 22 h 22"/>
                  <a:gd name="T2" fmla="*/ 0 w 95"/>
                  <a:gd name="T3" fmla="*/ 22 h 22"/>
                  <a:gd name="T4" fmla="*/ 0 w 95"/>
                  <a:gd name="T5" fmla="*/ 0 h 22"/>
                  <a:gd name="T6" fmla="*/ 36 w 95"/>
                  <a:gd name="T7" fmla="*/ 0 h 22"/>
                  <a:gd name="T8" fmla="*/ 36 w 95"/>
                  <a:gd name="T9" fmla="*/ 0 h 22"/>
                  <a:gd name="T10" fmla="*/ 39 w 95"/>
                  <a:gd name="T11" fmla="*/ 0 h 22"/>
                  <a:gd name="T12" fmla="*/ 43 w 95"/>
                  <a:gd name="T13" fmla="*/ 2 h 22"/>
                  <a:gd name="T14" fmla="*/ 45 w 95"/>
                  <a:gd name="T15" fmla="*/ 5 h 22"/>
                  <a:gd name="T16" fmla="*/ 46 w 95"/>
                  <a:gd name="T17" fmla="*/ 7 h 22"/>
                  <a:gd name="T18" fmla="*/ 91 w 95"/>
                  <a:gd name="T19" fmla="*/ 7 h 22"/>
                  <a:gd name="T20" fmla="*/ 91 w 95"/>
                  <a:gd name="T21" fmla="*/ 7 h 22"/>
                  <a:gd name="T22" fmla="*/ 94 w 95"/>
                  <a:gd name="T23" fmla="*/ 8 h 22"/>
                  <a:gd name="T24" fmla="*/ 95 w 95"/>
                  <a:gd name="T25" fmla="*/ 12 h 22"/>
                  <a:gd name="T26" fmla="*/ 95 w 95"/>
                  <a:gd name="T27" fmla="*/ 12 h 22"/>
                  <a:gd name="T28" fmla="*/ 94 w 95"/>
                  <a:gd name="T29" fmla="*/ 14 h 22"/>
                  <a:gd name="T30" fmla="*/ 91 w 95"/>
                  <a:gd name="T31" fmla="*/ 15 h 22"/>
                  <a:gd name="T32" fmla="*/ 46 w 95"/>
                  <a:gd name="T33" fmla="*/ 15 h 22"/>
                  <a:gd name="T34" fmla="*/ 46 w 95"/>
                  <a:gd name="T35" fmla="*/ 15 h 22"/>
                  <a:gd name="T36" fmla="*/ 45 w 95"/>
                  <a:gd name="T37" fmla="*/ 17 h 22"/>
                  <a:gd name="T38" fmla="*/ 43 w 95"/>
                  <a:gd name="T39" fmla="*/ 20 h 22"/>
                  <a:gd name="T40" fmla="*/ 39 w 95"/>
                  <a:gd name="T41" fmla="*/ 22 h 22"/>
                  <a:gd name="T42" fmla="*/ 36 w 95"/>
                  <a:gd name="T43" fmla="*/ 22 h 22"/>
                  <a:gd name="T44" fmla="*/ 36 w 95"/>
                  <a:gd name="T4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36" y="22"/>
                    </a:moveTo>
                    <a:lnTo>
                      <a:pt x="0" y="22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9" y="0"/>
                    </a:lnTo>
                    <a:lnTo>
                      <a:pt x="43" y="2"/>
                    </a:lnTo>
                    <a:lnTo>
                      <a:pt x="45" y="5"/>
                    </a:lnTo>
                    <a:lnTo>
                      <a:pt x="46" y="7"/>
                    </a:lnTo>
                    <a:lnTo>
                      <a:pt x="91" y="7"/>
                    </a:lnTo>
                    <a:lnTo>
                      <a:pt x="91" y="7"/>
                    </a:lnTo>
                    <a:lnTo>
                      <a:pt x="94" y="8"/>
                    </a:lnTo>
                    <a:lnTo>
                      <a:pt x="95" y="12"/>
                    </a:lnTo>
                    <a:lnTo>
                      <a:pt x="95" y="12"/>
                    </a:lnTo>
                    <a:lnTo>
                      <a:pt x="94" y="14"/>
                    </a:lnTo>
                    <a:lnTo>
                      <a:pt x="91" y="15"/>
                    </a:lnTo>
                    <a:lnTo>
                      <a:pt x="46" y="15"/>
                    </a:lnTo>
                    <a:lnTo>
                      <a:pt x="46" y="15"/>
                    </a:lnTo>
                    <a:lnTo>
                      <a:pt x="45" y="17"/>
                    </a:lnTo>
                    <a:lnTo>
                      <a:pt x="43" y="20"/>
                    </a:lnTo>
                    <a:lnTo>
                      <a:pt x="39" y="22"/>
                    </a:lnTo>
                    <a:lnTo>
                      <a:pt x="36" y="22"/>
                    </a:lnTo>
                    <a:lnTo>
                      <a:pt x="36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91" name="Freeform 250"/>
              <p:cNvSpPr/>
              <p:nvPr userDrawn="1"/>
            </p:nvSpPr>
            <p:spPr bwMode="auto">
              <a:xfrm>
                <a:off x="6564335" y="3438566"/>
                <a:ext cx="74613" cy="17463"/>
              </a:xfrm>
              <a:custGeom>
                <a:avLst/>
                <a:gdLst>
                  <a:gd name="T0" fmla="*/ 36 w 95"/>
                  <a:gd name="T1" fmla="*/ 22 h 22"/>
                  <a:gd name="T2" fmla="*/ 0 w 95"/>
                  <a:gd name="T3" fmla="*/ 22 h 22"/>
                  <a:gd name="T4" fmla="*/ 0 w 95"/>
                  <a:gd name="T5" fmla="*/ 0 h 22"/>
                  <a:gd name="T6" fmla="*/ 36 w 95"/>
                  <a:gd name="T7" fmla="*/ 0 h 22"/>
                  <a:gd name="T8" fmla="*/ 36 w 95"/>
                  <a:gd name="T9" fmla="*/ 0 h 22"/>
                  <a:gd name="T10" fmla="*/ 39 w 95"/>
                  <a:gd name="T11" fmla="*/ 0 h 22"/>
                  <a:gd name="T12" fmla="*/ 43 w 95"/>
                  <a:gd name="T13" fmla="*/ 2 h 22"/>
                  <a:gd name="T14" fmla="*/ 45 w 95"/>
                  <a:gd name="T15" fmla="*/ 5 h 22"/>
                  <a:gd name="T16" fmla="*/ 46 w 95"/>
                  <a:gd name="T17" fmla="*/ 7 h 22"/>
                  <a:gd name="T18" fmla="*/ 91 w 95"/>
                  <a:gd name="T19" fmla="*/ 7 h 22"/>
                  <a:gd name="T20" fmla="*/ 91 w 95"/>
                  <a:gd name="T21" fmla="*/ 7 h 22"/>
                  <a:gd name="T22" fmla="*/ 94 w 95"/>
                  <a:gd name="T23" fmla="*/ 8 h 22"/>
                  <a:gd name="T24" fmla="*/ 95 w 95"/>
                  <a:gd name="T25" fmla="*/ 12 h 22"/>
                  <a:gd name="T26" fmla="*/ 95 w 95"/>
                  <a:gd name="T27" fmla="*/ 12 h 22"/>
                  <a:gd name="T28" fmla="*/ 94 w 95"/>
                  <a:gd name="T29" fmla="*/ 14 h 22"/>
                  <a:gd name="T30" fmla="*/ 91 w 95"/>
                  <a:gd name="T31" fmla="*/ 15 h 22"/>
                  <a:gd name="T32" fmla="*/ 46 w 95"/>
                  <a:gd name="T33" fmla="*/ 15 h 22"/>
                  <a:gd name="T34" fmla="*/ 46 w 95"/>
                  <a:gd name="T35" fmla="*/ 15 h 22"/>
                  <a:gd name="T36" fmla="*/ 45 w 95"/>
                  <a:gd name="T37" fmla="*/ 19 h 22"/>
                  <a:gd name="T38" fmla="*/ 43 w 95"/>
                  <a:gd name="T39" fmla="*/ 21 h 22"/>
                  <a:gd name="T40" fmla="*/ 39 w 95"/>
                  <a:gd name="T41" fmla="*/ 22 h 22"/>
                  <a:gd name="T42" fmla="*/ 36 w 95"/>
                  <a:gd name="T43" fmla="*/ 22 h 22"/>
                  <a:gd name="T44" fmla="*/ 36 w 95"/>
                  <a:gd name="T4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36" y="22"/>
                    </a:moveTo>
                    <a:lnTo>
                      <a:pt x="0" y="22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9" y="0"/>
                    </a:lnTo>
                    <a:lnTo>
                      <a:pt x="43" y="2"/>
                    </a:lnTo>
                    <a:lnTo>
                      <a:pt x="45" y="5"/>
                    </a:lnTo>
                    <a:lnTo>
                      <a:pt x="46" y="7"/>
                    </a:lnTo>
                    <a:lnTo>
                      <a:pt x="91" y="7"/>
                    </a:lnTo>
                    <a:lnTo>
                      <a:pt x="91" y="7"/>
                    </a:lnTo>
                    <a:lnTo>
                      <a:pt x="94" y="8"/>
                    </a:lnTo>
                    <a:lnTo>
                      <a:pt x="95" y="12"/>
                    </a:lnTo>
                    <a:lnTo>
                      <a:pt x="95" y="12"/>
                    </a:lnTo>
                    <a:lnTo>
                      <a:pt x="94" y="14"/>
                    </a:lnTo>
                    <a:lnTo>
                      <a:pt x="91" y="15"/>
                    </a:lnTo>
                    <a:lnTo>
                      <a:pt x="46" y="15"/>
                    </a:lnTo>
                    <a:lnTo>
                      <a:pt x="46" y="15"/>
                    </a:lnTo>
                    <a:lnTo>
                      <a:pt x="45" y="19"/>
                    </a:lnTo>
                    <a:lnTo>
                      <a:pt x="43" y="21"/>
                    </a:lnTo>
                    <a:lnTo>
                      <a:pt x="39" y="22"/>
                    </a:lnTo>
                    <a:lnTo>
                      <a:pt x="36" y="22"/>
                    </a:lnTo>
                    <a:lnTo>
                      <a:pt x="36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92" name="Freeform 251"/>
              <p:cNvSpPr/>
              <p:nvPr userDrawn="1"/>
            </p:nvSpPr>
            <p:spPr bwMode="auto">
              <a:xfrm>
                <a:off x="6564335" y="3498892"/>
                <a:ext cx="74613" cy="17463"/>
              </a:xfrm>
              <a:custGeom>
                <a:avLst/>
                <a:gdLst>
                  <a:gd name="T0" fmla="*/ 36 w 95"/>
                  <a:gd name="T1" fmla="*/ 23 h 23"/>
                  <a:gd name="T2" fmla="*/ 0 w 95"/>
                  <a:gd name="T3" fmla="*/ 23 h 23"/>
                  <a:gd name="T4" fmla="*/ 0 w 95"/>
                  <a:gd name="T5" fmla="*/ 0 h 23"/>
                  <a:gd name="T6" fmla="*/ 36 w 95"/>
                  <a:gd name="T7" fmla="*/ 0 h 23"/>
                  <a:gd name="T8" fmla="*/ 36 w 95"/>
                  <a:gd name="T9" fmla="*/ 0 h 23"/>
                  <a:gd name="T10" fmla="*/ 39 w 95"/>
                  <a:gd name="T11" fmla="*/ 1 h 23"/>
                  <a:gd name="T12" fmla="*/ 43 w 95"/>
                  <a:gd name="T13" fmla="*/ 2 h 23"/>
                  <a:gd name="T14" fmla="*/ 45 w 95"/>
                  <a:gd name="T15" fmla="*/ 5 h 23"/>
                  <a:gd name="T16" fmla="*/ 46 w 95"/>
                  <a:gd name="T17" fmla="*/ 8 h 23"/>
                  <a:gd name="T18" fmla="*/ 91 w 95"/>
                  <a:gd name="T19" fmla="*/ 8 h 23"/>
                  <a:gd name="T20" fmla="*/ 91 w 95"/>
                  <a:gd name="T21" fmla="*/ 8 h 23"/>
                  <a:gd name="T22" fmla="*/ 94 w 95"/>
                  <a:gd name="T23" fmla="*/ 9 h 23"/>
                  <a:gd name="T24" fmla="*/ 95 w 95"/>
                  <a:gd name="T25" fmla="*/ 12 h 23"/>
                  <a:gd name="T26" fmla="*/ 95 w 95"/>
                  <a:gd name="T27" fmla="*/ 12 h 23"/>
                  <a:gd name="T28" fmla="*/ 94 w 95"/>
                  <a:gd name="T29" fmla="*/ 14 h 23"/>
                  <a:gd name="T30" fmla="*/ 91 w 95"/>
                  <a:gd name="T31" fmla="*/ 15 h 23"/>
                  <a:gd name="T32" fmla="*/ 46 w 95"/>
                  <a:gd name="T33" fmla="*/ 15 h 23"/>
                  <a:gd name="T34" fmla="*/ 46 w 95"/>
                  <a:gd name="T35" fmla="*/ 15 h 23"/>
                  <a:gd name="T36" fmla="*/ 45 w 95"/>
                  <a:gd name="T37" fmla="*/ 19 h 23"/>
                  <a:gd name="T38" fmla="*/ 43 w 95"/>
                  <a:gd name="T39" fmla="*/ 21 h 23"/>
                  <a:gd name="T40" fmla="*/ 39 w 95"/>
                  <a:gd name="T41" fmla="*/ 22 h 23"/>
                  <a:gd name="T42" fmla="*/ 36 w 95"/>
                  <a:gd name="T43" fmla="*/ 23 h 23"/>
                  <a:gd name="T44" fmla="*/ 36 w 95"/>
                  <a:gd name="T4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3">
                    <a:moveTo>
                      <a:pt x="36" y="23"/>
                    </a:moveTo>
                    <a:lnTo>
                      <a:pt x="0" y="23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9" y="1"/>
                    </a:lnTo>
                    <a:lnTo>
                      <a:pt x="43" y="2"/>
                    </a:lnTo>
                    <a:lnTo>
                      <a:pt x="45" y="5"/>
                    </a:lnTo>
                    <a:lnTo>
                      <a:pt x="46" y="8"/>
                    </a:lnTo>
                    <a:lnTo>
                      <a:pt x="91" y="8"/>
                    </a:lnTo>
                    <a:lnTo>
                      <a:pt x="91" y="8"/>
                    </a:lnTo>
                    <a:lnTo>
                      <a:pt x="94" y="9"/>
                    </a:lnTo>
                    <a:lnTo>
                      <a:pt x="95" y="12"/>
                    </a:lnTo>
                    <a:lnTo>
                      <a:pt x="95" y="12"/>
                    </a:lnTo>
                    <a:lnTo>
                      <a:pt x="94" y="14"/>
                    </a:lnTo>
                    <a:lnTo>
                      <a:pt x="91" y="15"/>
                    </a:lnTo>
                    <a:lnTo>
                      <a:pt x="46" y="15"/>
                    </a:lnTo>
                    <a:lnTo>
                      <a:pt x="46" y="15"/>
                    </a:lnTo>
                    <a:lnTo>
                      <a:pt x="45" y="19"/>
                    </a:lnTo>
                    <a:lnTo>
                      <a:pt x="43" y="21"/>
                    </a:lnTo>
                    <a:lnTo>
                      <a:pt x="39" y="22"/>
                    </a:lnTo>
                    <a:lnTo>
                      <a:pt x="36" y="23"/>
                    </a:lnTo>
                    <a:lnTo>
                      <a:pt x="36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93" name="Freeform 252"/>
              <p:cNvSpPr/>
              <p:nvPr userDrawn="1"/>
            </p:nvSpPr>
            <p:spPr bwMode="auto">
              <a:xfrm>
                <a:off x="6564335" y="3468729"/>
                <a:ext cx="74613" cy="17463"/>
              </a:xfrm>
              <a:custGeom>
                <a:avLst/>
                <a:gdLst>
                  <a:gd name="T0" fmla="*/ 36 w 95"/>
                  <a:gd name="T1" fmla="*/ 22 h 22"/>
                  <a:gd name="T2" fmla="*/ 0 w 95"/>
                  <a:gd name="T3" fmla="*/ 22 h 22"/>
                  <a:gd name="T4" fmla="*/ 0 w 95"/>
                  <a:gd name="T5" fmla="*/ 0 h 22"/>
                  <a:gd name="T6" fmla="*/ 36 w 95"/>
                  <a:gd name="T7" fmla="*/ 0 h 22"/>
                  <a:gd name="T8" fmla="*/ 36 w 95"/>
                  <a:gd name="T9" fmla="*/ 0 h 22"/>
                  <a:gd name="T10" fmla="*/ 39 w 95"/>
                  <a:gd name="T11" fmla="*/ 0 h 22"/>
                  <a:gd name="T12" fmla="*/ 43 w 95"/>
                  <a:gd name="T13" fmla="*/ 2 h 22"/>
                  <a:gd name="T14" fmla="*/ 45 w 95"/>
                  <a:gd name="T15" fmla="*/ 5 h 22"/>
                  <a:gd name="T16" fmla="*/ 46 w 95"/>
                  <a:gd name="T17" fmla="*/ 8 h 22"/>
                  <a:gd name="T18" fmla="*/ 91 w 95"/>
                  <a:gd name="T19" fmla="*/ 8 h 22"/>
                  <a:gd name="T20" fmla="*/ 91 w 95"/>
                  <a:gd name="T21" fmla="*/ 8 h 22"/>
                  <a:gd name="T22" fmla="*/ 94 w 95"/>
                  <a:gd name="T23" fmla="*/ 8 h 22"/>
                  <a:gd name="T24" fmla="*/ 95 w 95"/>
                  <a:gd name="T25" fmla="*/ 12 h 22"/>
                  <a:gd name="T26" fmla="*/ 95 w 95"/>
                  <a:gd name="T27" fmla="*/ 12 h 22"/>
                  <a:gd name="T28" fmla="*/ 94 w 95"/>
                  <a:gd name="T29" fmla="*/ 14 h 22"/>
                  <a:gd name="T30" fmla="*/ 91 w 95"/>
                  <a:gd name="T31" fmla="*/ 15 h 22"/>
                  <a:gd name="T32" fmla="*/ 46 w 95"/>
                  <a:gd name="T33" fmla="*/ 15 h 22"/>
                  <a:gd name="T34" fmla="*/ 46 w 95"/>
                  <a:gd name="T35" fmla="*/ 15 h 22"/>
                  <a:gd name="T36" fmla="*/ 45 w 95"/>
                  <a:gd name="T37" fmla="*/ 19 h 22"/>
                  <a:gd name="T38" fmla="*/ 43 w 95"/>
                  <a:gd name="T39" fmla="*/ 21 h 22"/>
                  <a:gd name="T40" fmla="*/ 39 w 95"/>
                  <a:gd name="T41" fmla="*/ 22 h 22"/>
                  <a:gd name="T42" fmla="*/ 36 w 95"/>
                  <a:gd name="T43" fmla="*/ 22 h 22"/>
                  <a:gd name="T44" fmla="*/ 36 w 95"/>
                  <a:gd name="T4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36" y="22"/>
                    </a:moveTo>
                    <a:lnTo>
                      <a:pt x="0" y="22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9" y="0"/>
                    </a:lnTo>
                    <a:lnTo>
                      <a:pt x="43" y="2"/>
                    </a:lnTo>
                    <a:lnTo>
                      <a:pt x="45" y="5"/>
                    </a:lnTo>
                    <a:lnTo>
                      <a:pt x="46" y="8"/>
                    </a:lnTo>
                    <a:lnTo>
                      <a:pt x="91" y="8"/>
                    </a:lnTo>
                    <a:lnTo>
                      <a:pt x="91" y="8"/>
                    </a:lnTo>
                    <a:lnTo>
                      <a:pt x="94" y="8"/>
                    </a:lnTo>
                    <a:lnTo>
                      <a:pt x="95" y="12"/>
                    </a:lnTo>
                    <a:lnTo>
                      <a:pt x="95" y="12"/>
                    </a:lnTo>
                    <a:lnTo>
                      <a:pt x="94" y="14"/>
                    </a:lnTo>
                    <a:lnTo>
                      <a:pt x="91" y="15"/>
                    </a:lnTo>
                    <a:lnTo>
                      <a:pt x="46" y="15"/>
                    </a:lnTo>
                    <a:lnTo>
                      <a:pt x="46" y="15"/>
                    </a:lnTo>
                    <a:lnTo>
                      <a:pt x="45" y="19"/>
                    </a:lnTo>
                    <a:lnTo>
                      <a:pt x="43" y="21"/>
                    </a:lnTo>
                    <a:lnTo>
                      <a:pt x="39" y="22"/>
                    </a:lnTo>
                    <a:lnTo>
                      <a:pt x="36" y="22"/>
                    </a:lnTo>
                    <a:lnTo>
                      <a:pt x="36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</p:grpSp>
        <p:grpSp>
          <p:nvGrpSpPr>
            <p:cNvPr id="94" name="Group 380"/>
            <p:cNvGrpSpPr/>
            <p:nvPr/>
          </p:nvGrpSpPr>
          <p:grpSpPr>
            <a:xfrm>
              <a:off x="8153493" y="4013334"/>
              <a:ext cx="808040" cy="808047"/>
              <a:chOff x="4978417" y="2967073"/>
              <a:chExt cx="808040" cy="808047"/>
            </a:xfrm>
          </p:grpSpPr>
          <p:sp>
            <p:nvSpPr>
              <p:cNvPr id="95" name="Freeform 211"/>
              <p:cNvSpPr/>
              <p:nvPr userDrawn="1"/>
            </p:nvSpPr>
            <p:spPr bwMode="auto">
              <a:xfrm>
                <a:off x="4978417" y="2967073"/>
                <a:ext cx="808040" cy="808047"/>
              </a:xfrm>
              <a:custGeom>
                <a:avLst/>
                <a:gdLst>
                  <a:gd name="T0" fmla="*/ 1017 w 1018"/>
                  <a:gd name="T1" fmla="*/ 536 h 1018"/>
                  <a:gd name="T2" fmla="*/ 1008 w 1018"/>
                  <a:gd name="T3" fmla="*/ 612 h 1018"/>
                  <a:gd name="T4" fmla="*/ 987 w 1018"/>
                  <a:gd name="T5" fmla="*/ 684 h 1018"/>
                  <a:gd name="T6" fmla="*/ 956 w 1018"/>
                  <a:gd name="T7" fmla="*/ 751 h 1018"/>
                  <a:gd name="T8" fmla="*/ 917 w 1018"/>
                  <a:gd name="T9" fmla="*/ 813 h 1018"/>
                  <a:gd name="T10" fmla="*/ 869 w 1018"/>
                  <a:gd name="T11" fmla="*/ 869 h 1018"/>
                  <a:gd name="T12" fmla="*/ 813 w 1018"/>
                  <a:gd name="T13" fmla="*/ 917 h 1018"/>
                  <a:gd name="T14" fmla="*/ 752 w 1018"/>
                  <a:gd name="T15" fmla="*/ 956 h 1018"/>
                  <a:gd name="T16" fmla="*/ 685 w 1018"/>
                  <a:gd name="T17" fmla="*/ 987 h 1018"/>
                  <a:gd name="T18" fmla="*/ 612 w 1018"/>
                  <a:gd name="T19" fmla="*/ 1008 h 1018"/>
                  <a:gd name="T20" fmla="*/ 536 w 1018"/>
                  <a:gd name="T21" fmla="*/ 1017 h 1018"/>
                  <a:gd name="T22" fmla="*/ 483 w 1018"/>
                  <a:gd name="T23" fmla="*/ 1017 h 1018"/>
                  <a:gd name="T24" fmla="*/ 407 w 1018"/>
                  <a:gd name="T25" fmla="*/ 1008 h 1018"/>
                  <a:gd name="T26" fmla="*/ 334 w 1018"/>
                  <a:gd name="T27" fmla="*/ 987 h 1018"/>
                  <a:gd name="T28" fmla="*/ 268 w 1018"/>
                  <a:gd name="T29" fmla="*/ 956 h 1018"/>
                  <a:gd name="T30" fmla="*/ 205 w 1018"/>
                  <a:gd name="T31" fmla="*/ 917 h 1018"/>
                  <a:gd name="T32" fmla="*/ 150 w 1018"/>
                  <a:gd name="T33" fmla="*/ 869 h 1018"/>
                  <a:gd name="T34" fmla="*/ 102 w 1018"/>
                  <a:gd name="T35" fmla="*/ 813 h 1018"/>
                  <a:gd name="T36" fmla="*/ 63 w 1018"/>
                  <a:gd name="T37" fmla="*/ 751 h 1018"/>
                  <a:gd name="T38" fmla="*/ 32 w 1018"/>
                  <a:gd name="T39" fmla="*/ 684 h 1018"/>
                  <a:gd name="T40" fmla="*/ 11 w 1018"/>
                  <a:gd name="T41" fmla="*/ 612 h 1018"/>
                  <a:gd name="T42" fmla="*/ 2 w 1018"/>
                  <a:gd name="T43" fmla="*/ 536 h 1018"/>
                  <a:gd name="T44" fmla="*/ 2 w 1018"/>
                  <a:gd name="T45" fmla="*/ 483 h 1018"/>
                  <a:gd name="T46" fmla="*/ 11 w 1018"/>
                  <a:gd name="T47" fmla="*/ 406 h 1018"/>
                  <a:gd name="T48" fmla="*/ 32 w 1018"/>
                  <a:gd name="T49" fmla="*/ 334 h 1018"/>
                  <a:gd name="T50" fmla="*/ 63 w 1018"/>
                  <a:gd name="T51" fmla="*/ 266 h 1018"/>
                  <a:gd name="T52" fmla="*/ 102 w 1018"/>
                  <a:gd name="T53" fmla="*/ 205 h 1018"/>
                  <a:gd name="T54" fmla="*/ 150 w 1018"/>
                  <a:gd name="T55" fmla="*/ 150 h 1018"/>
                  <a:gd name="T56" fmla="*/ 205 w 1018"/>
                  <a:gd name="T57" fmla="*/ 101 h 1018"/>
                  <a:gd name="T58" fmla="*/ 268 w 1018"/>
                  <a:gd name="T59" fmla="*/ 62 h 1018"/>
                  <a:gd name="T60" fmla="*/ 334 w 1018"/>
                  <a:gd name="T61" fmla="*/ 31 h 1018"/>
                  <a:gd name="T62" fmla="*/ 407 w 1018"/>
                  <a:gd name="T63" fmla="*/ 10 h 1018"/>
                  <a:gd name="T64" fmla="*/ 483 w 1018"/>
                  <a:gd name="T65" fmla="*/ 1 h 1018"/>
                  <a:gd name="T66" fmla="*/ 536 w 1018"/>
                  <a:gd name="T67" fmla="*/ 1 h 1018"/>
                  <a:gd name="T68" fmla="*/ 612 w 1018"/>
                  <a:gd name="T69" fmla="*/ 10 h 1018"/>
                  <a:gd name="T70" fmla="*/ 685 w 1018"/>
                  <a:gd name="T71" fmla="*/ 31 h 1018"/>
                  <a:gd name="T72" fmla="*/ 752 w 1018"/>
                  <a:gd name="T73" fmla="*/ 62 h 1018"/>
                  <a:gd name="T74" fmla="*/ 813 w 1018"/>
                  <a:gd name="T75" fmla="*/ 101 h 1018"/>
                  <a:gd name="T76" fmla="*/ 869 w 1018"/>
                  <a:gd name="T77" fmla="*/ 150 h 1018"/>
                  <a:gd name="T78" fmla="*/ 917 w 1018"/>
                  <a:gd name="T79" fmla="*/ 205 h 1018"/>
                  <a:gd name="T80" fmla="*/ 956 w 1018"/>
                  <a:gd name="T81" fmla="*/ 266 h 1018"/>
                  <a:gd name="T82" fmla="*/ 987 w 1018"/>
                  <a:gd name="T83" fmla="*/ 334 h 1018"/>
                  <a:gd name="T84" fmla="*/ 1008 w 1018"/>
                  <a:gd name="T85" fmla="*/ 406 h 1018"/>
                  <a:gd name="T86" fmla="*/ 1017 w 1018"/>
                  <a:gd name="T87" fmla="*/ 483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8" h="1018">
                    <a:moveTo>
                      <a:pt x="1018" y="509"/>
                    </a:moveTo>
                    <a:lnTo>
                      <a:pt x="1018" y="509"/>
                    </a:lnTo>
                    <a:lnTo>
                      <a:pt x="1017" y="536"/>
                    </a:lnTo>
                    <a:lnTo>
                      <a:pt x="1015" y="561"/>
                    </a:lnTo>
                    <a:lnTo>
                      <a:pt x="1013" y="586"/>
                    </a:lnTo>
                    <a:lnTo>
                      <a:pt x="1008" y="612"/>
                    </a:lnTo>
                    <a:lnTo>
                      <a:pt x="1002" y="636"/>
                    </a:lnTo>
                    <a:lnTo>
                      <a:pt x="995" y="660"/>
                    </a:lnTo>
                    <a:lnTo>
                      <a:pt x="987" y="684"/>
                    </a:lnTo>
                    <a:lnTo>
                      <a:pt x="978" y="707"/>
                    </a:lnTo>
                    <a:lnTo>
                      <a:pt x="968" y="729"/>
                    </a:lnTo>
                    <a:lnTo>
                      <a:pt x="956" y="751"/>
                    </a:lnTo>
                    <a:lnTo>
                      <a:pt x="945" y="773"/>
                    </a:lnTo>
                    <a:lnTo>
                      <a:pt x="931" y="794"/>
                    </a:lnTo>
                    <a:lnTo>
                      <a:pt x="917" y="813"/>
                    </a:lnTo>
                    <a:lnTo>
                      <a:pt x="902" y="833"/>
                    </a:lnTo>
                    <a:lnTo>
                      <a:pt x="886" y="851"/>
                    </a:lnTo>
                    <a:lnTo>
                      <a:pt x="869" y="869"/>
                    </a:lnTo>
                    <a:lnTo>
                      <a:pt x="851" y="886"/>
                    </a:lnTo>
                    <a:lnTo>
                      <a:pt x="833" y="902"/>
                    </a:lnTo>
                    <a:lnTo>
                      <a:pt x="813" y="917"/>
                    </a:lnTo>
                    <a:lnTo>
                      <a:pt x="794" y="931"/>
                    </a:lnTo>
                    <a:lnTo>
                      <a:pt x="773" y="945"/>
                    </a:lnTo>
                    <a:lnTo>
                      <a:pt x="752" y="956"/>
                    </a:lnTo>
                    <a:lnTo>
                      <a:pt x="731" y="968"/>
                    </a:lnTo>
                    <a:lnTo>
                      <a:pt x="708" y="978"/>
                    </a:lnTo>
                    <a:lnTo>
                      <a:pt x="685" y="987"/>
                    </a:lnTo>
                    <a:lnTo>
                      <a:pt x="660" y="995"/>
                    </a:lnTo>
                    <a:lnTo>
                      <a:pt x="636" y="1002"/>
                    </a:lnTo>
                    <a:lnTo>
                      <a:pt x="612" y="1008"/>
                    </a:lnTo>
                    <a:lnTo>
                      <a:pt x="587" y="1011"/>
                    </a:lnTo>
                    <a:lnTo>
                      <a:pt x="561" y="1015"/>
                    </a:lnTo>
                    <a:lnTo>
                      <a:pt x="536" y="1017"/>
                    </a:lnTo>
                    <a:lnTo>
                      <a:pt x="509" y="1018"/>
                    </a:lnTo>
                    <a:lnTo>
                      <a:pt x="509" y="1018"/>
                    </a:lnTo>
                    <a:lnTo>
                      <a:pt x="483" y="1017"/>
                    </a:lnTo>
                    <a:lnTo>
                      <a:pt x="458" y="1015"/>
                    </a:lnTo>
                    <a:lnTo>
                      <a:pt x="432" y="1011"/>
                    </a:lnTo>
                    <a:lnTo>
                      <a:pt x="407" y="1008"/>
                    </a:lnTo>
                    <a:lnTo>
                      <a:pt x="383" y="1002"/>
                    </a:lnTo>
                    <a:lnTo>
                      <a:pt x="359" y="995"/>
                    </a:lnTo>
                    <a:lnTo>
                      <a:pt x="334" y="987"/>
                    </a:lnTo>
                    <a:lnTo>
                      <a:pt x="311" y="978"/>
                    </a:lnTo>
                    <a:lnTo>
                      <a:pt x="290" y="968"/>
                    </a:lnTo>
                    <a:lnTo>
                      <a:pt x="268" y="956"/>
                    </a:lnTo>
                    <a:lnTo>
                      <a:pt x="246" y="945"/>
                    </a:lnTo>
                    <a:lnTo>
                      <a:pt x="225" y="931"/>
                    </a:lnTo>
                    <a:lnTo>
                      <a:pt x="205" y="917"/>
                    </a:lnTo>
                    <a:lnTo>
                      <a:pt x="186" y="902"/>
                    </a:lnTo>
                    <a:lnTo>
                      <a:pt x="167" y="886"/>
                    </a:lnTo>
                    <a:lnTo>
                      <a:pt x="150" y="869"/>
                    </a:lnTo>
                    <a:lnTo>
                      <a:pt x="133" y="851"/>
                    </a:lnTo>
                    <a:lnTo>
                      <a:pt x="117" y="833"/>
                    </a:lnTo>
                    <a:lnTo>
                      <a:pt x="102" y="813"/>
                    </a:lnTo>
                    <a:lnTo>
                      <a:pt x="88" y="794"/>
                    </a:lnTo>
                    <a:lnTo>
                      <a:pt x="74" y="773"/>
                    </a:lnTo>
                    <a:lnTo>
                      <a:pt x="63" y="751"/>
                    </a:lnTo>
                    <a:lnTo>
                      <a:pt x="51" y="729"/>
                    </a:lnTo>
                    <a:lnTo>
                      <a:pt x="41" y="707"/>
                    </a:lnTo>
                    <a:lnTo>
                      <a:pt x="32" y="684"/>
                    </a:lnTo>
                    <a:lnTo>
                      <a:pt x="23" y="660"/>
                    </a:lnTo>
                    <a:lnTo>
                      <a:pt x="17" y="636"/>
                    </a:lnTo>
                    <a:lnTo>
                      <a:pt x="11" y="612"/>
                    </a:lnTo>
                    <a:lnTo>
                      <a:pt x="7" y="586"/>
                    </a:lnTo>
                    <a:lnTo>
                      <a:pt x="4" y="561"/>
                    </a:lnTo>
                    <a:lnTo>
                      <a:pt x="2" y="536"/>
                    </a:lnTo>
                    <a:lnTo>
                      <a:pt x="0" y="509"/>
                    </a:lnTo>
                    <a:lnTo>
                      <a:pt x="0" y="509"/>
                    </a:lnTo>
                    <a:lnTo>
                      <a:pt x="2" y="483"/>
                    </a:lnTo>
                    <a:lnTo>
                      <a:pt x="4" y="457"/>
                    </a:lnTo>
                    <a:lnTo>
                      <a:pt x="7" y="432"/>
                    </a:lnTo>
                    <a:lnTo>
                      <a:pt x="11" y="406"/>
                    </a:lnTo>
                    <a:lnTo>
                      <a:pt x="17" y="382"/>
                    </a:lnTo>
                    <a:lnTo>
                      <a:pt x="23" y="358"/>
                    </a:lnTo>
                    <a:lnTo>
                      <a:pt x="32" y="334"/>
                    </a:lnTo>
                    <a:lnTo>
                      <a:pt x="41" y="311"/>
                    </a:lnTo>
                    <a:lnTo>
                      <a:pt x="51" y="289"/>
                    </a:lnTo>
                    <a:lnTo>
                      <a:pt x="63" y="266"/>
                    </a:lnTo>
                    <a:lnTo>
                      <a:pt x="74" y="245"/>
                    </a:lnTo>
                    <a:lnTo>
                      <a:pt x="88" y="224"/>
                    </a:lnTo>
                    <a:lnTo>
                      <a:pt x="102" y="205"/>
                    </a:lnTo>
                    <a:lnTo>
                      <a:pt x="117" y="185"/>
                    </a:lnTo>
                    <a:lnTo>
                      <a:pt x="133" y="167"/>
                    </a:lnTo>
                    <a:lnTo>
                      <a:pt x="150" y="150"/>
                    </a:lnTo>
                    <a:lnTo>
                      <a:pt x="167" y="132"/>
                    </a:lnTo>
                    <a:lnTo>
                      <a:pt x="186" y="116"/>
                    </a:lnTo>
                    <a:lnTo>
                      <a:pt x="205" y="101"/>
                    </a:lnTo>
                    <a:lnTo>
                      <a:pt x="225" y="87"/>
                    </a:lnTo>
                    <a:lnTo>
                      <a:pt x="246" y="73"/>
                    </a:lnTo>
                    <a:lnTo>
                      <a:pt x="268" y="62"/>
                    </a:lnTo>
                    <a:lnTo>
                      <a:pt x="290" y="50"/>
                    </a:lnTo>
                    <a:lnTo>
                      <a:pt x="311" y="40"/>
                    </a:lnTo>
                    <a:lnTo>
                      <a:pt x="334" y="31"/>
                    </a:lnTo>
                    <a:lnTo>
                      <a:pt x="359" y="23"/>
                    </a:lnTo>
                    <a:lnTo>
                      <a:pt x="383" y="16"/>
                    </a:lnTo>
                    <a:lnTo>
                      <a:pt x="407" y="10"/>
                    </a:lnTo>
                    <a:lnTo>
                      <a:pt x="432" y="6"/>
                    </a:lnTo>
                    <a:lnTo>
                      <a:pt x="458" y="3"/>
                    </a:lnTo>
                    <a:lnTo>
                      <a:pt x="483" y="1"/>
                    </a:lnTo>
                    <a:lnTo>
                      <a:pt x="509" y="0"/>
                    </a:lnTo>
                    <a:lnTo>
                      <a:pt x="509" y="0"/>
                    </a:lnTo>
                    <a:lnTo>
                      <a:pt x="536" y="1"/>
                    </a:lnTo>
                    <a:lnTo>
                      <a:pt x="561" y="3"/>
                    </a:lnTo>
                    <a:lnTo>
                      <a:pt x="587" y="6"/>
                    </a:lnTo>
                    <a:lnTo>
                      <a:pt x="612" y="10"/>
                    </a:lnTo>
                    <a:lnTo>
                      <a:pt x="636" y="16"/>
                    </a:lnTo>
                    <a:lnTo>
                      <a:pt x="660" y="23"/>
                    </a:lnTo>
                    <a:lnTo>
                      <a:pt x="685" y="31"/>
                    </a:lnTo>
                    <a:lnTo>
                      <a:pt x="708" y="40"/>
                    </a:lnTo>
                    <a:lnTo>
                      <a:pt x="731" y="50"/>
                    </a:lnTo>
                    <a:lnTo>
                      <a:pt x="752" y="62"/>
                    </a:lnTo>
                    <a:lnTo>
                      <a:pt x="773" y="73"/>
                    </a:lnTo>
                    <a:lnTo>
                      <a:pt x="794" y="87"/>
                    </a:lnTo>
                    <a:lnTo>
                      <a:pt x="813" y="101"/>
                    </a:lnTo>
                    <a:lnTo>
                      <a:pt x="833" y="116"/>
                    </a:lnTo>
                    <a:lnTo>
                      <a:pt x="851" y="132"/>
                    </a:lnTo>
                    <a:lnTo>
                      <a:pt x="869" y="150"/>
                    </a:lnTo>
                    <a:lnTo>
                      <a:pt x="886" y="167"/>
                    </a:lnTo>
                    <a:lnTo>
                      <a:pt x="902" y="185"/>
                    </a:lnTo>
                    <a:lnTo>
                      <a:pt x="917" y="205"/>
                    </a:lnTo>
                    <a:lnTo>
                      <a:pt x="931" y="224"/>
                    </a:lnTo>
                    <a:lnTo>
                      <a:pt x="945" y="245"/>
                    </a:lnTo>
                    <a:lnTo>
                      <a:pt x="956" y="266"/>
                    </a:lnTo>
                    <a:lnTo>
                      <a:pt x="968" y="289"/>
                    </a:lnTo>
                    <a:lnTo>
                      <a:pt x="978" y="311"/>
                    </a:lnTo>
                    <a:lnTo>
                      <a:pt x="987" y="334"/>
                    </a:lnTo>
                    <a:lnTo>
                      <a:pt x="995" y="358"/>
                    </a:lnTo>
                    <a:lnTo>
                      <a:pt x="1002" y="382"/>
                    </a:lnTo>
                    <a:lnTo>
                      <a:pt x="1008" y="406"/>
                    </a:lnTo>
                    <a:lnTo>
                      <a:pt x="1013" y="432"/>
                    </a:lnTo>
                    <a:lnTo>
                      <a:pt x="1015" y="457"/>
                    </a:lnTo>
                    <a:lnTo>
                      <a:pt x="1017" y="483"/>
                    </a:lnTo>
                    <a:lnTo>
                      <a:pt x="1018" y="509"/>
                    </a:lnTo>
                    <a:lnTo>
                      <a:pt x="1018" y="509"/>
                    </a:lnTo>
                    <a:close/>
                  </a:path>
                </a:pathLst>
              </a:custGeom>
              <a:solidFill>
                <a:srgbClr val="49CF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96" name="Freeform 253"/>
              <p:cNvSpPr>
                <a:spLocks noEditPoints="1"/>
              </p:cNvSpPr>
              <p:nvPr userDrawn="1"/>
            </p:nvSpPr>
            <p:spPr bwMode="auto">
              <a:xfrm>
                <a:off x="5221305" y="3097250"/>
                <a:ext cx="325439" cy="428630"/>
              </a:xfrm>
              <a:custGeom>
                <a:avLst/>
                <a:gdLst>
                  <a:gd name="T0" fmla="*/ 136 w 409"/>
                  <a:gd name="T1" fmla="*/ 539 h 539"/>
                  <a:gd name="T2" fmla="*/ 120 w 409"/>
                  <a:gd name="T3" fmla="*/ 530 h 539"/>
                  <a:gd name="T4" fmla="*/ 118 w 409"/>
                  <a:gd name="T5" fmla="*/ 482 h 539"/>
                  <a:gd name="T6" fmla="*/ 108 w 409"/>
                  <a:gd name="T7" fmla="*/ 437 h 539"/>
                  <a:gd name="T8" fmla="*/ 80 w 409"/>
                  <a:gd name="T9" fmla="*/ 389 h 539"/>
                  <a:gd name="T10" fmla="*/ 39 w 409"/>
                  <a:gd name="T11" fmla="*/ 324 h 539"/>
                  <a:gd name="T12" fmla="*/ 21 w 409"/>
                  <a:gd name="T13" fmla="*/ 293 h 539"/>
                  <a:gd name="T14" fmla="*/ 18 w 409"/>
                  <a:gd name="T15" fmla="*/ 291 h 539"/>
                  <a:gd name="T16" fmla="*/ 1 w 409"/>
                  <a:gd name="T17" fmla="*/ 227 h 539"/>
                  <a:gd name="T18" fmla="*/ 1 w 409"/>
                  <a:gd name="T19" fmla="*/ 184 h 539"/>
                  <a:gd name="T20" fmla="*/ 16 w 409"/>
                  <a:gd name="T21" fmla="*/ 125 h 539"/>
                  <a:gd name="T22" fmla="*/ 46 w 409"/>
                  <a:gd name="T23" fmla="*/ 74 h 539"/>
                  <a:gd name="T24" fmla="*/ 90 w 409"/>
                  <a:gd name="T25" fmla="*/ 34 h 539"/>
                  <a:gd name="T26" fmla="*/ 144 w 409"/>
                  <a:gd name="T27" fmla="*/ 9 h 539"/>
                  <a:gd name="T28" fmla="*/ 204 w 409"/>
                  <a:gd name="T29" fmla="*/ 0 h 539"/>
                  <a:gd name="T30" fmla="*/ 245 w 409"/>
                  <a:gd name="T31" fmla="*/ 4 h 539"/>
                  <a:gd name="T32" fmla="*/ 302 w 409"/>
                  <a:gd name="T33" fmla="*/ 25 h 539"/>
                  <a:gd name="T34" fmla="*/ 349 w 409"/>
                  <a:gd name="T35" fmla="*/ 59 h 539"/>
                  <a:gd name="T36" fmla="*/ 383 w 409"/>
                  <a:gd name="T37" fmla="*/ 107 h 539"/>
                  <a:gd name="T38" fmla="*/ 404 w 409"/>
                  <a:gd name="T39" fmla="*/ 163 h 539"/>
                  <a:gd name="T40" fmla="*/ 409 w 409"/>
                  <a:gd name="T41" fmla="*/ 205 h 539"/>
                  <a:gd name="T42" fmla="*/ 398 w 409"/>
                  <a:gd name="T43" fmla="*/ 270 h 539"/>
                  <a:gd name="T44" fmla="*/ 388 w 409"/>
                  <a:gd name="T45" fmla="*/ 293 h 539"/>
                  <a:gd name="T46" fmla="*/ 369 w 409"/>
                  <a:gd name="T47" fmla="*/ 324 h 539"/>
                  <a:gd name="T48" fmla="*/ 349 w 409"/>
                  <a:gd name="T49" fmla="*/ 356 h 539"/>
                  <a:gd name="T50" fmla="*/ 308 w 409"/>
                  <a:gd name="T51" fmla="*/ 421 h 539"/>
                  <a:gd name="T52" fmla="*/ 291 w 409"/>
                  <a:gd name="T53" fmla="*/ 468 h 539"/>
                  <a:gd name="T54" fmla="*/ 289 w 409"/>
                  <a:gd name="T55" fmla="*/ 523 h 539"/>
                  <a:gd name="T56" fmla="*/ 280 w 409"/>
                  <a:gd name="T57" fmla="*/ 538 h 539"/>
                  <a:gd name="T58" fmla="*/ 204 w 409"/>
                  <a:gd name="T59" fmla="*/ 11 h 539"/>
                  <a:gd name="T60" fmla="*/ 166 w 409"/>
                  <a:gd name="T61" fmla="*/ 14 h 539"/>
                  <a:gd name="T62" fmla="*/ 111 w 409"/>
                  <a:gd name="T63" fmla="*/ 34 h 539"/>
                  <a:gd name="T64" fmla="*/ 68 w 409"/>
                  <a:gd name="T65" fmla="*/ 67 h 539"/>
                  <a:gd name="T66" fmla="*/ 34 w 409"/>
                  <a:gd name="T67" fmla="*/ 112 h 539"/>
                  <a:gd name="T68" fmla="*/ 15 w 409"/>
                  <a:gd name="T69" fmla="*/ 165 h 539"/>
                  <a:gd name="T70" fmla="*/ 11 w 409"/>
                  <a:gd name="T71" fmla="*/ 205 h 539"/>
                  <a:gd name="T72" fmla="*/ 22 w 409"/>
                  <a:gd name="T73" fmla="*/ 266 h 539"/>
                  <a:gd name="T74" fmla="*/ 30 w 409"/>
                  <a:gd name="T75" fmla="*/ 288 h 539"/>
                  <a:gd name="T76" fmla="*/ 39 w 409"/>
                  <a:gd name="T77" fmla="*/ 304 h 539"/>
                  <a:gd name="T78" fmla="*/ 48 w 409"/>
                  <a:gd name="T79" fmla="*/ 319 h 539"/>
                  <a:gd name="T80" fmla="*/ 92 w 409"/>
                  <a:gd name="T81" fmla="*/ 384 h 539"/>
                  <a:gd name="T82" fmla="*/ 120 w 409"/>
                  <a:gd name="T83" fmla="*/ 435 h 539"/>
                  <a:gd name="T84" fmla="*/ 130 w 409"/>
                  <a:gd name="T85" fmla="*/ 482 h 539"/>
                  <a:gd name="T86" fmla="*/ 131 w 409"/>
                  <a:gd name="T87" fmla="*/ 525 h 539"/>
                  <a:gd name="T88" fmla="*/ 136 w 409"/>
                  <a:gd name="T89" fmla="*/ 527 h 539"/>
                  <a:gd name="T90" fmla="*/ 275 w 409"/>
                  <a:gd name="T91" fmla="*/ 527 h 539"/>
                  <a:gd name="T92" fmla="*/ 277 w 409"/>
                  <a:gd name="T93" fmla="*/ 523 h 539"/>
                  <a:gd name="T94" fmla="*/ 280 w 409"/>
                  <a:gd name="T95" fmla="*/ 467 h 539"/>
                  <a:gd name="T96" fmla="*/ 297 w 409"/>
                  <a:gd name="T97" fmla="*/ 419 h 539"/>
                  <a:gd name="T98" fmla="*/ 340 w 409"/>
                  <a:gd name="T99" fmla="*/ 350 h 539"/>
                  <a:gd name="T100" fmla="*/ 360 w 409"/>
                  <a:gd name="T101" fmla="*/ 318 h 539"/>
                  <a:gd name="T102" fmla="*/ 378 w 409"/>
                  <a:gd name="T103" fmla="*/ 289 h 539"/>
                  <a:gd name="T104" fmla="*/ 379 w 409"/>
                  <a:gd name="T105" fmla="*/ 286 h 539"/>
                  <a:gd name="T106" fmla="*/ 392 w 409"/>
                  <a:gd name="T107" fmla="*/ 246 h 539"/>
                  <a:gd name="T108" fmla="*/ 397 w 409"/>
                  <a:gd name="T109" fmla="*/ 205 h 539"/>
                  <a:gd name="T110" fmla="*/ 389 w 409"/>
                  <a:gd name="T111" fmla="*/ 147 h 539"/>
                  <a:gd name="T112" fmla="*/ 364 w 409"/>
                  <a:gd name="T113" fmla="*/ 96 h 539"/>
                  <a:gd name="T114" fmla="*/ 327 w 409"/>
                  <a:gd name="T115" fmla="*/ 55 h 539"/>
                  <a:gd name="T116" fmla="*/ 280 w 409"/>
                  <a:gd name="T117" fmla="*/ 26 h 539"/>
                  <a:gd name="T118" fmla="*/ 223 w 409"/>
                  <a:gd name="T119" fmla="*/ 1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9" h="539">
                    <a:moveTo>
                      <a:pt x="273" y="539"/>
                    </a:moveTo>
                    <a:lnTo>
                      <a:pt x="136" y="539"/>
                    </a:lnTo>
                    <a:lnTo>
                      <a:pt x="136" y="539"/>
                    </a:lnTo>
                    <a:lnTo>
                      <a:pt x="129" y="538"/>
                    </a:lnTo>
                    <a:lnTo>
                      <a:pt x="124" y="534"/>
                    </a:lnTo>
                    <a:lnTo>
                      <a:pt x="120" y="530"/>
                    </a:lnTo>
                    <a:lnTo>
                      <a:pt x="118" y="523"/>
                    </a:lnTo>
                    <a:lnTo>
                      <a:pt x="118" y="482"/>
                    </a:lnTo>
                    <a:lnTo>
                      <a:pt x="118" y="482"/>
                    </a:lnTo>
                    <a:lnTo>
                      <a:pt x="117" y="468"/>
                    </a:lnTo>
                    <a:lnTo>
                      <a:pt x="114" y="453"/>
                    </a:lnTo>
                    <a:lnTo>
                      <a:pt x="108" y="437"/>
                    </a:lnTo>
                    <a:lnTo>
                      <a:pt x="100" y="421"/>
                    </a:lnTo>
                    <a:lnTo>
                      <a:pt x="91" y="405"/>
                    </a:lnTo>
                    <a:lnTo>
                      <a:pt x="80" y="389"/>
                    </a:lnTo>
                    <a:lnTo>
                      <a:pt x="59" y="356"/>
                    </a:lnTo>
                    <a:lnTo>
                      <a:pt x="59" y="356"/>
                    </a:lnTo>
                    <a:lnTo>
                      <a:pt x="39" y="324"/>
                    </a:lnTo>
                    <a:lnTo>
                      <a:pt x="39" y="324"/>
                    </a:lnTo>
                    <a:lnTo>
                      <a:pt x="29" y="309"/>
                    </a:lnTo>
                    <a:lnTo>
                      <a:pt x="21" y="293"/>
                    </a:lnTo>
                    <a:lnTo>
                      <a:pt x="21" y="293"/>
                    </a:lnTo>
                    <a:lnTo>
                      <a:pt x="18" y="291"/>
                    </a:lnTo>
                    <a:lnTo>
                      <a:pt x="18" y="291"/>
                    </a:lnTo>
                    <a:lnTo>
                      <a:pt x="10" y="270"/>
                    </a:lnTo>
                    <a:lnTo>
                      <a:pt x="4" y="248"/>
                    </a:lnTo>
                    <a:lnTo>
                      <a:pt x="1" y="227"/>
                    </a:lnTo>
                    <a:lnTo>
                      <a:pt x="0" y="205"/>
                    </a:lnTo>
                    <a:lnTo>
                      <a:pt x="0" y="205"/>
                    </a:lnTo>
                    <a:lnTo>
                      <a:pt x="1" y="184"/>
                    </a:lnTo>
                    <a:lnTo>
                      <a:pt x="3" y="163"/>
                    </a:lnTo>
                    <a:lnTo>
                      <a:pt x="9" y="144"/>
                    </a:lnTo>
                    <a:lnTo>
                      <a:pt x="16" y="125"/>
                    </a:lnTo>
                    <a:lnTo>
                      <a:pt x="24" y="107"/>
                    </a:lnTo>
                    <a:lnTo>
                      <a:pt x="34" y="89"/>
                    </a:lnTo>
                    <a:lnTo>
                      <a:pt x="46" y="74"/>
                    </a:lnTo>
                    <a:lnTo>
                      <a:pt x="60" y="59"/>
                    </a:lnTo>
                    <a:lnTo>
                      <a:pt x="73" y="47"/>
                    </a:lnTo>
                    <a:lnTo>
                      <a:pt x="90" y="34"/>
                    </a:lnTo>
                    <a:lnTo>
                      <a:pt x="107" y="25"/>
                    </a:lnTo>
                    <a:lnTo>
                      <a:pt x="124" y="16"/>
                    </a:lnTo>
                    <a:lnTo>
                      <a:pt x="144" y="9"/>
                    </a:lnTo>
                    <a:lnTo>
                      <a:pt x="163" y="4"/>
                    </a:lnTo>
                    <a:lnTo>
                      <a:pt x="183" y="1"/>
                    </a:lnTo>
                    <a:lnTo>
                      <a:pt x="204" y="0"/>
                    </a:lnTo>
                    <a:lnTo>
                      <a:pt x="204" y="0"/>
                    </a:lnTo>
                    <a:lnTo>
                      <a:pt x="224" y="1"/>
                    </a:lnTo>
                    <a:lnTo>
                      <a:pt x="245" y="4"/>
                    </a:lnTo>
                    <a:lnTo>
                      <a:pt x="265" y="9"/>
                    </a:lnTo>
                    <a:lnTo>
                      <a:pt x="283" y="16"/>
                    </a:lnTo>
                    <a:lnTo>
                      <a:pt x="302" y="25"/>
                    </a:lnTo>
                    <a:lnTo>
                      <a:pt x="319" y="34"/>
                    </a:lnTo>
                    <a:lnTo>
                      <a:pt x="334" y="47"/>
                    </a:lnTo>
                    <a:lnTo>
                      <a:pt x="349" y="59"/>
                    </a:lnTo>
                    <a:lnTo>
                      <a:pt x="361" y="74"/>
                    </a:lnTo>
                    <a:lnTo>
                      <a:pt x="374" y="89"/>
                    </a:lnTo>
                    <a:lnTo>
                      <a:pt x="383" y="107"/>
                    </a:lnTo>
                    <a:lnTo>
                      <a:pt x="392" y="125"/>
                    </a:lnTo>
                    <a:lnTo>
                      <a:pt x="399" y="144"/>
                    </a:lnTo>
                    <a:lnTo>
                      <a:pt x="404" y="163"/>
                    </a:lnTo>
                    <a:lnTo>
                      <a:pt x="407" y="184"/>
                    </a:lnTo>
                    <a:lnTo>
                      <a:pt x="409" y="205"/>
                    </a:lnTo>
                    <a:lnTo>
                      <a:pt x="409" y="205"/>
                    </a:lnTo>
                    <a:lnTo>
                      <a:pt x="407" y="227"/>
                    </a:lnTo>
                    <a:lnTo>
                      <a:pt x="404" y="248"/>
                    </a:lnTo>
                    <a:lnTo>
                      <a:pt x="398" y="270"/>
                    </a:lnTo>
                    <a:lnTo>
                      <a:pt x="389" y="291"/>
                    </a:lnTo>
                    <a:lnTo>
                      <a:pt x="389" y="291"/>
                    </a:lnTo>
                    <a:lnTo>
                      <a:pt x="388" y="293"/>
                    </a:lnTo>
                    <a:lnTo>
                      <a:pt x="388" y="293"/>
                    </a:lnTo>
                    <a:lnTo>
                      <a:pt x="379" y="309"/>
                    </a:lnTo>
                    <a:lnTo>
                      <a:pt x="369" y="324"/>
                    </a:lnTo>
                    <a:lnTo>
                      <a:pt x="369" y="324"/>
                    </a:lnTo>
                    <a:lnTo>
                      <a:pt x="349" y="356"/>
                    </a:lnTo>
                    <a:lnTo>
                      <a:pt x="349" y="356"/>
                    </a:lnTo>
                    <a:lnTo>
                      <a:pt x="327" y="389"/>
                    </a:lnTo>
                    <a:lnTo>
                      <a:pt x="318" y="405"/>
                    </a:lnTo>
                    <a:lnTo>
                      <a:pt x="308" y="421"/>
                    </a:lnTo>
                    <a:lnTo>
                      <a:pt x="300" y="437"/>
                    </a:lnTo>
                    <a:lnTo>
                      <a:pt x="295" y="453"/>
                    </a:lnTo>
                    <a:lnTo>
                      <a:pt x="291" y="468"/>
                    </a:lnTo>
                    <a:lnTo>
                      <a:pt x="289" y="482"/>
                    </a:lnTo>
                    <a:lnTo>
                      <a:pt x="289" y="523"/>
                    </a:lnTo>
                    <a:lnTo>
                      <a:pt x="289" y="523"/>
                    </a:lnTo>
                    <a:lnTo>
                      <a:pt x="288" y="530"/>
                    </a:lnTo>
                    <a:lnTo>
                      <a:pt x="284" y="534"/>
                    </a:lnTo>
                    <a:lnTo>
                      <a:pt x="280" y="538"/>
                    </a:lnTo>
                    <a:lnTo>
                      <a:pt x="273" y="539"/>
                    </a:lnTo>
                    <a:lnTo>
                      <a:pt x="273" y="539"/>
                    </a:lnTo>
                    <a:close/>
                    <a:moveTo>
                      <a:pt x="204" y="11"/>
                    </a:moveTo>
                    <a:lnTo>
                      <a:pt x="204" y="11"/>
                    </a:lnTo>
                    <a:lnTo>
                      <a:pt x="184" y="12"/>
                    </a:lnTo>
                    <a:lnTo>
                      <a:pt x="166" y="14"/>
                    </a:lnTo>
                    <a:lnTo>
                      <a:pt x="147" y="19"/>
                    </a:lnTo>
                    <a:lnTo>
                      <a:pt x="129" y="26"/>
                    </a:lnTo>
                    <a:lnTo>
                      <a:pt x="111" y="34"/>
                    </a:lnTo>
                    <a:lnTo>
                      <a:pt x="97" y="44"/>
                    </a:lnTo>
                    <a:lnTo>
                      <a:pt x="82" y="55"/>
                    </a:lnTo>
                    <a:lnTo>
                      <a:pt x="68" y="67"/>
                    </a:lnTo>
                    <a:lnTo>
                      <a:pt x="55" y="81"/>
                    </a:lnTo>
                    <a:lnTo>
                      <a:pt x="44" y="96"/>
                    </a:lnTo>
                    <a:lnTo>
                      <a:pt x="34" y="112"/>
                    </a:lnTo>
                    <a:lnTo>
                      <a:pt x="26" y="129"/>
                    </a:lnTo>
                    <a:lnTo>
                      <a:pt x="19" y="147"/>
                    </a:lnTo>
                    <a:lnTo>
                      <a:pt x="15" y="165"/>
                    </a:lnTo>
                    <a:lnTo>
                      <a:pt x="11" y="185"/>
                    </a:lnTo>
                    <a:lnTo>
                      <a:pt x="11" y="205"/>
                    </a:lnTo>
                    <a:lnTo>
                      <a:pt x="11" y="205"/>
                    </a:lnTo>
                    <a:lnTo>
                      <a:pt x="12" y="225"/>
                    </a:lnTo>
                    <a:lnTo>
                      <a:pt x="16" y="246"/>
                    </a:lnTo>
                    <a:lnTo>
                      <a:pt x="22" y="266"/>
                    </a:lnTo>
                    <a:lnTo>
                      <a:pt x="29" y="285"/>
                    </a:lnTo>
                    <a:lnTo>
                      <a:pt x="29" y="285"/>
                    </a:lnTo>
                    <a:lnTo>
                      <a:pt x="30" y="288"/>
                    </a:lnTo>
                    <a:lnTo>
                      <a:pt x="30" y="289"/>
                    </a:lnTo>
                    <a:lnTo>
                      <a:pt x="30" y="289"/>
                    </a:lnTo>
                    <a:lnTo>
                      <a:pt x="39" y="304"/>
                    </a:lnTo>
                    <a:lnTo>
                      <a:pt x="48" y="318"/>
                    </a:lnTo>
                    <a:lnTo>
                      <a:pt x="48" y="319"/>
                    </a:lnTo>
                    <a:lnTo>
                      <a:pt x="48" y="319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92" y="384"/>
                    </a:lnTo>
                    <a:lnTo>
                      <a:pt x="102" y="402"/>
                    </a:lnTo>
                    <a:lnTo>
                      <a:pt x="111" y="419"/>
                    </a:lnTo>
                    <a:lnTo>
                      <a:pt x="120" y="435"/>
                    </a:lnTo>
                    <a:lnTo>
                      <a:pt x="125" y="451"/>
                    </a:lnTo>
                    <a:lnTo>
                      <a:pt x="129" y="467"/>
                    </a:lnTo>
                    <a:lnTo>
                      <a:pt x="130" y="482"/>
                    </a:lnTo>
                    <a:lnTo>
                      <a:pt x="130" y="523"/>
                    </a:lnTo>
                    <a:lnTo>
                      <a:pt x="130" y="523"/>
                    </a:lnTo>
                    <a:lnTo>
                      <a:pt x="131" y="525"/>
                    </a:lnTo>
                    <a:lnTo>
                      <a:pt x="132" y="526"/>
                    </a:lnTo>
                    <a:lnTo>
                      <a:pt x="133" y="527"/>
                    </a:lnTo>
                    <a:lnTo>
                      <a:pt x="136" y="527"/>
                    </a:lnTo>
                    <a:lnTo>
                      <a:pt x="273" y="527"/>
                    </a:lnTo>
                    <a:lnTo>
                      <a:pt x="273" y="527"/>
                    </a:lnTo>
                    <a:lnTo>
                      <a:pt x="275" y="527"/>
                    </a:lnTo>
                    <a:lnTo>
                      <a:pt x="276" y="526"/>
                    </a:lnTo>
                    <a:lnTo>
                      <a:pt x="277" y="525"/>
                    </a:lnTo>
                    <a:lnTo>
                      <a:pt x="277" y="523"/>
                    </a:lnTo>
                    <a:lnTo>
                      <a:pt x="277" y="482"/>
                    </a:lnTo>
                    <a:lnTo>
                      <a:pt x="277" y="482"/>
                    </a:lnTo>
                    <a:lnTo>
                      <a:pt x="280" y="467"/>
                    </a:lnTo>
                    <a:lnTo>
                      <a:pt x="283" y="451"/>
                    </a:lnTo>
                    <a:lnTo>
                      <a:pt x="289" y="435"/>
                    </a:lnTo>
                    <a:lnTo>
                      <a:pt x="297" y="419"/>
                    </a:lnTo>
                    <a:lnTo>
                      <a:pt x="306" y="402"/>
                    </a:lnTo>
                    <a:lnTo>
                      <a:pt x="316" y="384"/>
                    </a:lnTo>
                    <a:lnTo>
                      <a:pt x="340" y="350"/>
                    </a:lnTo>
                    <a:lnTo>
                      <a:pt x="340" y="350"/>
                    </a:lnTo>
                    <a:lnTo>
                      <a:pt x="359" y="319"/>
                    </a:lnTo>
                    <a:lnTo>
                      <a:pt x="360" y="318"/>
                    </a:lnTo>
                    <a:lnTo>
                      <a:pt x="360" y="318"/>
                    </a:lnTo>
                    <a:lnTo>
                      <a:pt x="369" y="304"/>
                    </a:lnTo>
                    <a:lnTo>
                      <a:pt x="378" y="289"/>
                    </a:lnTo>
                    <a:lnTo>
                      <a:pt x="378" y="288"/>
                    </a:lnTo>
                    <a:lnTo>
                      <a:pt x="378" y="288"/>
                    </a:lnTo>
                    <a:lnTo>
                      <a:pt x="379" y="286"/>
                    </a:lnTo>
                    <a:lnTo>
                      <a:pt x="379" y="286"/>
                    </a:lnTo>
                    <a:lnTo>
                      <a:pt x="387" y="266"/>
                    </a:lnTo>
                    <a:lnTo>
                      <a:pt x="392" y="246"/>
                    </a:lnTo>
                    <a:lnTo>
                      <a:pt x="396" y="225"/>
                    </a:lnTo>
                    <a:lnTo>
                      <a:pt x="397" y="205"/>
                    </a:lnTo>
                    <a:lnTo>
                      <a:pt x="397" y="205"/>
                    </a:lnTo>
                    <a:lnTo>
                      <a:pt x="396" y="185"/>
                    </a:lnTo>
                    <a:lnTo>
                      <a:pt x="394" y="165"/>
                    </a:lnTo>
                    <a:lnTo>
                      <a:pt x="389" y="147"/>
                    </a:lnTo>
                    <a:lnTo>
                      <a:pt x="382" y="129"/>
                    </a:lnTo>
                    <a:lnTo>
                      <a:pt x="374" y="112"/>
                    </a:lnTo>
                    <a:lnTo>
                      <a:pt x="364" y="96"/>
                    </a:lnTo>
                    <a:lnTo>
                      <a:pt x="353" y="81"/>
                    </a:lnTo>
                    <a:lnTo>
                      <a:pt x="341" y="67"/>
                    </a:lnTo>
                    <a:lnTo>
                      <a:pt x="327" y="55"/>
                    </a:lnTo>
                    <a:lnTo>
                      <a:pt x="312" y="44"/>
                    </a:lnTo>
                    <a:lnTo>
                      <a:pt x="296" y="34"/>
                    </a:lnTo>
                    <a:lnTo>
                      <a:pt x="280" y="26"/>
                    </a:lnTo>
                    <a:lnTo>
                      <a:pt x="261" y="19"/>
                    </a:lnTo>
                    <a:lnTo>
                      <a:pt x="243" y="14"/>
                    </a:lnTo>
                    <a:lnTo>
                      <a:pt x="223" y="12"/>
                    </a:lnTo>
                    <a:lnTo>
                      <a:pt x="204" y="11"/>
                    </a:lnTo>
                    <a:lnTo>
                      <a:pt x="204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97" name="Freeform 254"/>
              <p:cNvSpPr>
                <a:spLocks noEditPoints="1"/>
              </p:cNvSpPr>
              <p:nvPr userDrawn="1"/>
            </p:nvSpPr>
            <p:spPr bwMode="auto">
              <a:xfrm>
                <a:off x="5316556" y="3541755"/>
                <a:ext cx="134938" cy="28575"/>
              </a:xfrm>
              <a:custGeom>
                <a:avLst/>
                <a:gdLst>
                  <a:gd name="T0" fmla="*/ 158 w 171"/>
                  <a:gd name="T1" fmla="*/ 36 h 36"/>
                  <a:gd name="T2" fmla="*/ 14 w 171"/>
                  <a:gd name="T3" fmla="*/ 36 h 36"/>
                  <a:gd name="T4" fmla="*/ 14 w 171"/>
                  <a:gd name="T5" fmla="*/ 36 h 36"/>
                  <a:gd name="T6" fmla="*/ 10 w 171"/>
                  <a:gd name="T7" fmla="*/ 35 h 36"/>
                  <a:gd name="T8" fmla="*/ 5 w 171"/>
                  <a:gd name="T9" fmla="*/ 33 h 36"/>
                  <a:gd name="T10" fmla="*/ 2 w 171"/>
                  <a:gd name="T11" fmla="*/ 28 h 36"/>
                  <a:gd name="T12" fmla="*/ 0 w 171"/>
                  <a:gd name="T13" fmla="*/ 23 h 36"/>
                  <a:gd name="T14" fmla="*/ 0 w 171"/>
                  <a:gd name="T15" fmla="*/ 14 h 36"/>
                  <a:gd name="T16" fmla="*/ 0 w 171"/>
                  <a:gd name="T17" fmla="*/ 14 h 36"/>
                  <a:gd name="T18" fmla="*/ 2 w 171"/>
                  <a:gd name="T19" fmla="*/ 8 h 36"/>
                  <a:gd name="T20" fmla="*/ 5 w 171"/>
                  <a:gd name="T21" fmla="*/ 4 h 36"/>
                  <a:gd name="T22" fmla="*/ 10 w 171"/>
                  <a:gd name="T23" fmla="*/ 1 h 36"/>
                  <a:gd name="T24" fmla="*/ 14 w 171"/>
                  <a:gd name="T25" fmla="*/ 0 h 36"/>
                  <a:gd name="T26" fmla="*/ 158 w 171"/>
                  <a:gd name="T27" fmla="*/ 0 h 36"/>
                  <a:gd name="T28" fmla="*/ 158 w 171"/>
                  <a:gd name="T29" fmla="*/ 0 h 36"/>
                  <a:gd name="T30" fmla="*/ 163 w 171"/>
                  <a:gd name="T31" fmla="*/ 1 h 36"/>
                  <a:gd name="T32" fmla="*/ 167 w 171"/>
                  <a:gd name="T33" fmla="*/ 4 h 36"/>
                  <a:gd name="T34" fmla="*/ 170 w 171"/>
                  <a:gd name="T35" fmla="*/ 8 h 36"/>
                  <a:gd name="T36" fmla="*/ 171 w 171"/>
                  <a:gd name="T37" fmla="*/ 14 h 36"/>
                  <a:gd name="T38" fmla="*/ 171 w 171"/>
                  <a:gd name="T39" fmla="*/ 23 h 36"/>
                  <a:gd name="T40" fmla="*/ 171 w 171"/>
                  <a:gd name="T41" fmla="*/ 23 h 36"/>
                  <a:gd name="T42" fmla="*/ 170 w 171"/>
                  <a:gd name="T43" fmla="*/ 28 h 36"/>
                  <a:gd name="T44" fmla="*/ 167 w 171"/>
                  <a:gd name="T45" fmla="*/ 33 h 36"/>
                  <a:gd name="T46" fmla="*/ 163 w 171"/>
                  <a:gd name="T47" fmla="*/ 35 h 36"/>
                  <a:gd name="T48" fmla="*/ 158 w 171"/>
                  <a:gd name="T49" fmla="*/ 36 h 36"/>
                  <a:gd name="T50" fmla="*/ 158 w 171"/>
                  <a:gd name="T51" fmla="*/ 36 h 36"/>
                  <a:gd name="T52" fmla="*/ 14 w 171"/>
                  <a:gd name="T53" fmla="*/ 12 h 36"/>
                  <a:gd name="T54" fmla="*/ 14 w 171"/>
                  <a:gd name="T55" fmla="*/ 12 h 36"/>
                  <a:gd name="T56" fmla="*/ 13 w 171"/>
                  <a:gd name="T57" fmla="*/ 12 h 36"/>
                  <a:gd name="T58" fmla="*/ 12 w 171"/>
                  <a:gd name="T59" fmla="*/ 14 h 36"/>
                  <a:gd name="T60" fmla="*/ 12 w 171"/>
                  <a:gd name="T61" fmla="*/ 23 h 36"/>
                  <a:gd name="T62" fmla="*/ 12 w 171"/>
                  <a:gd name="T63" fmla="*/ 23 h 36"/>
                  <a:gd name="T64" fmla="*/ 13 w 171"/>
                  <a:gd name="T65" fmla="*/ 25 h 36"/>
                  <a:gd name="T66" fmla="*/ 14 w 171"/>
                  <a:gd name="T67" fmla="*/ 25 h 36"/>
                  <a:gd name="T68" fmla="*/ 158 w 171"/>
                  <a:gd name="T69" fmla="*/ 25 h 36"/>
                  <a:gd name="T70" fmla="*/ 158 w 171"/>
                  <a:gd name="T71" fmla="*/ 25 h 36"/>
                  <a:gd name="T72" fmla="*/ 159 w 171"/>
                  <a:gd name="T73" fmla="*/ 25 h 36"/>
                  <a:gd name="T74" fmla="*/ 159 w 171"/>
                  <a:gd name="T75" fmla="*/ 23 h 36"/>
                  <a:gd name="T76" fmla="*/ 159 w 171"/>
                  <a:gd name="T77" fmla="*/ 14 h 36"/>
                  <a:gd name="T78" fmla="*/ 159 w 171"/>
                  <a:gd name="T79" fmla="*/ 14 h 36"/>
                  <a:gd name="T80" fmla="*/ 159 w 171"/>
                  <a:gd name="T81" fmla="*/ 12 h 36"/>
                  <a:gd name="T82" fmla="*/ 158 w 171"/>
                  <a:gd name="T83" fmla="*/ 12 h 36"/>
                  <a:gd name="T84" fmla="*/ 14 w 171"/>
                  <a:gd name="T85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1" h="36">
                    <a:moveTo>
                      <a:pt x="158" y="36"/>
                    </a:moveTo>
                    <a:lnTo>
                      <a:pt x="14" y="36"/>
                    </a:lnTo>
                    <a:lnTo>
                      <a:pt x="14" y="36"/>
                    </a:lnTo>
                    <a:lnTo>
                      <a:pt x="10" y="35"/>
                    </a:lnTo>
                    <a:lnTo>
                      <a:pt x="5" y="33"/>
                    </a:lnTo>
                    <a:lnTo>
                      <a:pt x="2" y="28"/>
                    </a:lnTo>
                    <a:lnTo>
                      <a:pt x="0" y="23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8"/>
                    </a:lnTo>
                    <a:lnTo>
                      <a:pt x="5" y="4"/>
                    </a:lnTo>
                    <a:lnTo>
                      <a:pt x="10" y="1"/>
                    </a:lnTo>
                    <a:lnTo>
                      <a:pt x="14" y="0"/>
                    </a:lnTo>
                    <a:lnTo>
                      <a:pt x="158" y="0"/>
                    </a:lnTo>
                    <a:lnTo>
                      <a:pt x="158" y="0"/>
                    </a:lnTo>
                    <a:lnTo>
                      <a:pt x="163" y="1"/>
                    </a:lnTo>
                    <a:lnTo>
                      <a:pt x="167" y="4"/>
                    </a:lnTo>
                    <a:lnTo>
                      <a:pt x="170" y="8"/>
                    </a:lnTo>
                    <a:lnTo>
                      <a:pt x="171" y="14"/>
                    </a:lnTo>
                    <a:lnTo>
                      <a:pt x="171" y="23"/>
                    </a:lnTo>
                    <a:lnTo>
                      <a:pt x="171" y="23"/>
                    </a:lnTo>
                    <a:lnTo>
                      <a:pt x="170" y="28"/>
                    </a:lnTo>
                    <a:lnTo>
                      <a:pt x="167" y="33"/>
                    </a:lnTo>
                    <a:lnTo>
                      <a:pt x="163" y="35"/>
                    </a:lnTo>
                    <a:lnTo>
                      <a:pt x="158" y="36"/>
                    </a:lnTo>
                    <a:lnTo>
                      <a:pt x="158" y="36"/>
                    </a:lnTo>
                    <a:close/>
                    <a:moveTo>
                      <a:pt x="14" y="12"/>
                    </a:moveTo>
                    <a:lnTo>
                      <a:pt x="14" y="12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12" y="23"/>
                    </a:lnTo>
                    <a:lnTo>
                      <a:pt x="12" y="23"/>
                    </a:lnTo>
                    <a:lnTo>
                      <a:pt x="13" y="25"/>
                    </a:lnTo>
                    <a:lnTo>
                      <a:pt x="14" y="25"/>
                    </a:lnTo>
                    <a:lnTo>
                      <a:pt x="158" y="25"/>
                    </a:lnTo>
                    <a:lnTo>
                      <a:pt x="158" y="25"/>
                    </a:lnTo>
                    <a:lnTo>
                      <a:pt x="159" y="25"/>
                    </a:lnTo>
                    <a:lnTo>
                      <a:pt x="159" y="23"/>
                    </a:lnTo>
                    <a:lnTo>
                      <a:pt x="159" y="14"/>
                    </a:lnTo>
                    <a:lnTo>
                      <a:pt x="159" y="14"/>
                    </a:lnTo>
                    <a:lnTo>
                      <a:pt x="159" y="12"/>
                    </a:lnTo>
                    <a:lnTo>
                      <a:pt x="158" y="12"/>
                    </a:lnTo>
                    <a:lnTo>
                      <a:pt x="14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98" name="Freeform 255"/>
              <p:cNvSpPr>
                <a:spLocks noEditPoints="1"/>
              </p:cNvSpPr>
              <p:nvPr userDrawn="1"/>
            </p:nvSpPr>
            <p:spPr bwMode="auto">
              <a:xfrm>
                <a:off x="5329256" y="3579856"/>
                <a:ext cx="107950" cy="28575"/>
              </a:xfrm>
              <a:custGeom>
                <a:avLst/>
                <a:gdLst>
                  <a:gd name="T0" fmla="*/ 123 w 136"/>
                  <a:gd name="T1" fmla="*/ 35 h 35"/>
                  <a:gd name="T2" fmla="*/ 13 w 136"/>
                  <a:gd name="T3" fmla="*/ 35 h 35"/>
                  <a:gd name="T4" fmla="*/ 13 w 136"/>
                  <a:gd name="T5" fmla="*/ 35 h 35"/>
                  <a:gd name="T6" fmla="*/ 8 w 136"/>
                  <a:gd name="T7" fmla="*/ 34 h 35"/>
                  <a:gd name="T8" fmla="*/ 4 w 136"/>
                  <a:gd name="T9" fmla="*/ 32 h 35"/>
                  <a:gd name="T10" fmla="*/ 1 w 136"/>
                  <a:gd name="T11" fmla="*/ 27 h 35"/>
                  <a:gd name="T12" fmla="*/ 0 w 136"/>
                  <a:gd name="T13" fmla="*/ 23 h 35"/>
                  <a:gd name="T14" fmla="*/ 0 w 136"/>
                  <a:gd name="T15" fmla="*/ 14 h 35"/>
                  <a:gd name="T16" fmla="*/ 0 w 136"/>
                  <a:gd name="T17" fmla="*/ 14 h 35"/>
                  <a:gd name="T18" fmla="*/ 1 w 136"/>
                  <a:gd name="T19" fmla="*/ 8 h 35"/>
                  <a:gd name="T20" fmla="*/ 4 w 136"/>
                  <a:gd name="T21" fmla="*/ 3 h 35"/>
                  <a:gd name="T22" fmla="*/ 8 w 136"/>
                  <a:gd name="T23" fmla="*/ 1 h 35"/>
                  <a:gd name="T24" fmla="*/ 13 w 136"/>
                  <a:gd name="T25" fmla="*/ 0 h 35"/>
                  <a:gd name="T26" fmla="*/ 123 w 136"/>
                  <a:gd name="T27" fmla="*/ 0 h 35"/>
                  <a:gd name="T28" fmla="*/ 123 w 136"/>
                  <a:gd name="T29" fmla="*/ 0 h 35"/>
                  <a:gd name="T30" fmla="*/ 128 w 136"/>
                  <a:gd name="T31" fmla="*/ 1 h 35"/>
                  <a:gd name="T32" fmla="*/ 132 w 136"/>
                  <a:gd name="T33" fmla="*/ 3 h 35"/>
                  <a:gd name="T34" fmla="*/ 136 w 136"/>
                  <a:gd name="T35" fmla="*/ 8 h 35"/>
                  <a:gd name="T36" fmla="*/ 136 w 136"/>
                  <a:gd name="T37" fmla="*/ 14 h 35"/>
                  <a:gd name="T38" fmla="*/ 136 w 136"/>
                  <a:gd name="T39" fmla="*/ 23 h 35"/>
                  <a:gd name="T40" fmla="*/ 136 w 136"/>
                  <a:gd name="T41" fmla="*/ 23 h 35"/>
                  <a:gd name="T42" fmla="*/ 136 w 136"/>
                  <a:gd name="T43" fmla="*/ 27 h 35"/>
                  <a:gd name="T44" fmla="*/ 132 w 136"/>
                  <a:gd name="T45" fmla="*/ 32 h 35"/>
                  <a:gd name="T46" fmla="*/ 128 w 136"/>
                  <a:gd name="T47" fmla="*/ 34 h 35"/>
                  <a:gd name="T48" fmla="*/ 123 w 136"/>
                  <a:gd name="T49" fmla="*/ 35 h 35"/>
                  <a:gd name="T50" fmla="*/ 123 w 136"/>
                  <a:gd name="T51" fmla="*/ 35 h 35"/>
                  <a:gd name="T52" fmla="*/ 13 w 136"/>
                  <a:gd name="T53" fmla="*/ 11 h 35"/>
                  <a:gd name="T54" fmla="*/ 13 w 136"/>
                  <a:gd name="T55" fmla="*/ 11 h 35"/>
                  <a:gd name="T56" fmla="*/ 12 w 136"/>
                  <a:gd name="T57" fmla="*/ 11 h 35"/>
                  <a:gd name="T58" fmla="*/ 11 w 136"/>
                  <a:gd name="T59" fmla="*/ 14 h 35"/>
                  <a:gd name="T60" fmla="*/ 11 w 136"/>
                  <a:gd name="T61" fmla="*/ 23 h 35"/>
                  <a:gd name="T62" fmla="*/ 11 w 136"/>
                  <a:gd name="T63" fmla="*/ 23 h 35"/>
                  <a:gd name="T64" fmla="*/ 12 w 136"/>
                  <a:gd name="T65" fmla="*/ 24 h 35"/>
                  <a:gd name="T66" fmla="*/ 13 w 136"/>
                  <a:gd name="T67" fmla="*/ 24 h 35"/>
                  <a:gd name="T68" fmla="*/ 123 w 136"/>
                  <a:gd name="T69" fmla="*/ 24 h 35"/>
                  <a:gd name="T70" fmla="*/ 123 w 136"/>
                  <a:gd name="T71" fmla="*/ 24 h 35"/>
                  <a:gd name="T72" fmla="*/ 124 w 136"/>
                  <a:gd name="T73" fmla="*/ 24 h 35"/>
                  <a:gd name="T74" fmla="*/ 125 w 136"/>
                  <a:gd name="T75" fmla="*/ 23 h 35"/>
                  <a:gd name="T76" fmla="*/ 125 w 136"/>
                  <a:gd name="T77" fmla="*/ 14 h 35"/>
                  <a:gd name="T78" fmla="*/ 125 w 136"/>
                  <a:gd name="T79" fmla="*/ 14 h 35"/>
                  <a:gd name="T80" fmla="*/ 124 w 136"/>
                  <a:gd name="T81" fmla="*/ 11 h 35"/>
                  <a:gd name="T82" fmla="*/ 123 w 136"/>
                  <a:gd name="T83" fmla="*/ 11 h 35"/>
                  <a:gd name="T84" fmla="*/ 13 w 136"/>
                  <a:gd name="T85" fmla="*/ 1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6" h="35">
                    <a:moveTo>
                      <a:pt x="123" y="35"/>
                    </a:moveTo>
                    <a:lnTo>
                      <a:pt x="13" y="35"/>
                    </a:lnTo>
                    <a:lnTo>
                      <a:pt x="13" y="35"/>
                    </a:lnTo>
                    <a:lnTo>
                      <a:pt x="8" y="34"/>
                    </a:lnTo>
                    <a:lnTo>
                      <a:pt x="4" y="32"/>
                    </a:lnTo>
                    <a:lnTo>
                      <a:pt x="1" y="27"/>
                    </a:lnTo>
                    <a:lnTo>
                      <a:pt x="0" y="23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3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8" y="1"/>
                    </a:lnTo>
                    <a:lnTo>
                      <a:pt x="132" y="3"/>
                    </a:lnTo>
                    <a:lnTo>
                      <a:pt x="136" y="8"/>
                    </a:lnTo>
                    <a:lnTo>
                      <a:pt x="136" y="14"/>
                    </a:lnTo>
                    <a:lnTo>
                      <a:pt x="136" y="23"/>
                    </a:lnTo>
                    <a:lnTo>
                      <a:pt x="136" y="23"/>
                    </a:lnTo>
                    <a:lnTo>
                      <a:pt x="136" y="27"/>
                    </a:lnTo>
                    <a:lnTo>
                      <a:pt x="132" y="32"/>
                    </a:lnTo>
                    <a:lnTo>
                      <a:pt x="128" y="34"/>
                    </a:lnTo>
                    <a:lnTo>
                      <a:pt x="123" y="35"/>
                    </a:lnTo>
                    <a:lnTo>
                      <a:pt x="123" y="35"/>
                    </a:lnTo>
                    <a:close/>
                    <a:moveTo>
                      <a:pt x="13" y="11"/>
                    </a:moveTo>
                    <a:lnTo>
                      <a:pt x="13" y="11"/>
                    </a:lnTo>
                    <a:lnTo>
                      <a:pt x="12" y="11"/>
                    </a:lnTo>
                    <a:lnTo>
                      <a:pt x="11" y="14"/>
                    </a:lnTo>
                    <a:lnTo>
                      <a:pt x="11" y="23"/>
                    </a:lnTo>
                    <a:lnTo>
                      <a:pt x="11" y="23"/>
                    </a:lnTo>
                    <a:lnTo>
                      <a:pt x="12" y="24"/>
                    </a:lnTo>
                    <a:lnTo>
                      <a:pt x="13" y="24"/>
                    </a:lnTo>
                    <a:lnTo>
                      <a:pt x="123" y="24"/>
                    </a:lnTo>
                    <a:lnTo>
                      <a:pt x="123" y="24"/>
                    </a:lnTo>
                    <a:lnTo>
                      <a:pt x="124" y="24"/>
                    </a:lnTo>
                    <a:lnTo>
                      <a:pt x="125" y="23"/>
                    </a:lnTo>
                    <a:lnTo>
                      <a:pt x="125" y="14"/>
                    </a:lnTo>
                    <a:lnTo>
                      <a:pt x="125" y="14"/>
                    </a:lnTo>
                    <a:lnTo>
                      <a:pt x="124" y="11"/>
                    </a:lnTo>
                    <a:lnTo>
                      <a:pt x="123" y="11"/>
                    </a:lnTo>
                    <a:lnTo>
                      <a:pt x="13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99" name="Freeform 256"/>
              <p:cNvSpPr>
                <a:spLocks noEditPoints="1"/>
              </p:cNvSpPr>
              <p:nvPr userDrawn="1"/>
            </p:nvSpPr>
            <p:spPr bwMode="auto">
              <a:xfrm>
                <a:off x="5343543" y="3617956"/>
                <a:ext cx="80963" cy="28575"/>
              </a:xfrm>
              <a:custGeom>
                <a:avLst/>
                <a:gdLst>
                  <a:gd name="T0" fmla="*/ 89 w 102"/>
                  <a:gd name="T1" fmla="*/ 36 h 36"/>
                  <a:gd name="T2" fmla="*/ 14 w 102"/>
                  <a:gd name="T3" fmla="*/ 36 h 36"/>
                  <a:gd name="T4" fmla="*/ 14 w 102"/>
                  <a:gd name="T5" fmla="*/ 36 h 36"/>
                  <a:gd name="T6" fmla="*/ 8 w 102"/>
                  <a:gd name="T7" fmla="*/ 35 h 36"/>
                  <a:gd name="T8" fmla="*/ 3 w 102"/>
                  <a:gd name="T9" fmla="*/ 32 h 36"/>
                  <a:gd name="T10" fmla="*/ 1 w 102"/>
                  <a:gd name="T11" fmla="*/ 28 h 36"/>
                  <a:gd name="T12" fmla="*/ 0 w 102"/>
                  <a:gd name="T13" fmla="*/ 22 h 36"/>
                  <a:gd name="T14" fmla="*/ 0 w 102"/>
                  <a:gd name="T15" fmla="*/ 14 h 36"/>
                  <a:gd name="T16" fmla="*/ 0 w 102"/>
                  <a:gd name="T17" fmla="*/ 14 h 36"/>
                  <a:gd name="T18" fmla="*/ 1 w 102"/>
                  <a:gd name="T19" fmla="*/ 8 h 36"/>
                  <a:gd name="T20" fmla="*/ 3 w 102"/>
                  <a:gd name="T21" fmla="*/ 4 h 36"/>
                  <a:gd name="T22" fmla="*/ 8 w 102"/>
                  <a:gd name="T23" fmla="*/ 1 h 36"/>
                  <a:gd name="T24" fmla="*/ 14 w 102"/>
                  <a:gd name="T25" fmla="*/ 0 h 36"/>
                  <a:gd name="T26" fmla="*/ 89 w 102"/>
                  <a:gd name="T27" fmla="*/ 0 h 36"/>
                  <a:gd name="T28" fmla="*/ 89 w 102"/>
                  <a:gd name="T29" fmla="*/ 0 h 36"/>
                  <a:gd name="T30" fmla="*/ 93 w 102"/>
                  <a:gd name="T31" fmla="*/ 1 h 36"/>
                  <a:gd name="T32" fmla="*/ 98 w 102"/>
                  <a:gd name="T33" fmla="*/ 4 h 36"/>
                  <a:gd name="T34" fmla="*/ 101 w 102"/>
                  <a:gd name="T35" fmla="*/ 8 h 36"/>
                  <a:gd name="T36" fmla="*/ 102 w 102"/>
                  <a:gd name="T37" fmla="*/ 14 h 36"/>
                  <a:gd name="T38" fmla="*/ 102 w 102"/>
                  <a:gd name="T39" fmla="*/ 22 h 36"/>
                  <a:gd name="T40" fmla="*/ 102 w 102"/>
                  <a:gd name="T41" fmla="*/ 22 h 36"/>
                  <a:gd name="T42" fmla="*/ 101 w 102"/>
                  <a:gd name="T43" fmla="*/ 28 h 36"/>
                  <a:gd name="T44" fmla="*/ 98 w 102"/>
                  <a:gd name="T45" fmla="*/ 32 h 36"/>
                  <a:gd name="T46" fmla="*/ 93 w 102"/>
                  <a:gd name="T47" fmla="*/ 35 h 36"/>
                  <a:gd name="T48" fmla="*/ 89 w 102"/>
                  <a:gd name="T49" fmla="*/ 36 h 36"/>
                  <a:gd name="T50" fmla="*/ 89 w 102"/>
                  <a:gd name="T51" fmla="*/ 36 h 36"/>
                  <a:gd name="T52" fmla="*/ 14 w 102"/>
                  <a:gd name="T53" fmla="*/ 12 h 36"/>
                  <a:gd name="T54" fmla="*/ 14 w 102"/>
                  <a:gd name="T55" fmla="*/ 12 h 36"/>
                  <a:gd name="T56" fmla="*/ 11 w 102"/>
                  <a:gd name="T57" fmla="*/ 12 h 36"/>
                  <a:gd name="T58" fmla="*/ 11 w 102"/>
                  <a:gd name="T59" fmla="*/ 14 h 36"/>
                  <a:gd name="T60" fmla="*/ 11 w 102"/>
                  <a:gd name="T61" fmla="*/ 22 h 36"/>
                  <a:gd name="T62" fmla="*/ 11 w 102"/>
                  <a:gd name="T63" fmla="*/ 22 h 36"/>
                  <a:gd name="T64" fmla="*/ 11 w 102"/>
                  <a:gd name="T65" fmla="*/ 24 h 36"/>
                  <a:gd name="T66" fmla="*/ 14 w 102"/>
                  <a:gd name="T67" fmla="*/ 24 h 36"/>
                  <a:gd name="T68" fmla="*/ 89 w 102"/>
                  <a:gd name="T69" fmla="*/ 24 h 36"/>
                  <a:gd name="T70" fmla="*/ 89 w 102"/>
                  <a:gd name="T71" fmla="*/ 24 h 36"/>
                  <a:gd name="T72" fmla="*/ 90 w 102"/>
                  <a:gd name="T73" fmla="*/ 24 h 36"/>
                  <a:gd name="T74" fmla="*/ 91 w 102"/>
                  <a:gd name="T75" fmla="*/ 22 h 36"/>
                  <a:gd name="T76" fmla="*/ 91 w 102"/>
                  <a:gd name="T77" fmla="*/ 14 h 36"/>
                  <a:gd name="T78" fmla="*/ 91 w 102"/>
                  <a:gd name="T79" fmla="*/ 14 h 36"/>
                  <a:gd name="T80" fmla="*/ 90 w 102"/>
                  <a:gd name="T81" fmla="*/ 12 h 36"/>
                  <a:gd name="T82" fmla="*/ 89 w 102"/>
                  <a:gd name="T83" fmla="*/ 12 h 36"/>
                  <a:gd name="T84" fmla="*/ 14 w 102"/>
                  <a:gd name="T85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2" h="36">
                    <a:moveTo>
                      <a:pt x="89" y="36"/>
                    </a:moveTo>
                    <a:lnTo>
                      <a:pt x="14" y="36"/>
                    </a:lnTo>
                    <a:lnTo>
                      <a:pt x="14" y="36"/>
                    </a:lnTo>
                    <a:lnTo>
                      <a:pt x="8" y="35"/>
                    </a:lnTo>
                    <a:lnTo>
                      <a:pt x="3" y="32"/>
                    </a:lnTo>
                    <a:lnTo>
                      <a:pt x="1" y="28"/>
                    </a:lnTo>
                    <a:lnTo>
                      <a:pt x="0" y="2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89" y="0"/>
                    </a:lnTo>
                    <a:lnTo>
                      <a:pt x="89" y="0"/>
                    </a:lnTo>
                    <a:lnTo>
                      <a:pt x="93" y="1"/>
                    </a:lnTo>
                    <a:lnTo>
                      <a:pt x="98" y="4"/>
                    </a:lnTo>
                    <a:lnTo>
                      <a:pt x="101" y="8"/>
                    </a:lnTo>
                    <a:lnTo>
                      <a:pt x="102" y="14"/>
                    </a:lnTo>
                    <a:lnTo>
                      <a:pt x="102" y="22"/>
                    </a:lnTo>
                    <a:lnTo>
                      <a:pt x="102" y="22"/>
                    </a:lnTo>
                    <a:lnTo>
                      <a:pt x="101" y="28"/>
                    </a:lnTo>
                    <a:lnTo>
                      <a:pt x="98" y="32"/>
                    </a:lnTo>
                    <a:lnTo>
                      <a:pt x="93" y="35"/>
                    </a:lnTo>
                    <a:lnTo>
                      <a:pt x="89" y="36"/>
                    </a:lnTo>
                    <a:lnTo>
                      <a:pt x="89" y="36"/>
                    </a:lnTo>
                    <a:close/>
                    <a:moveTo>
                      <a:pt x="14" y="12"/>
                    </a:moveTo>
                    <a:lnTo>
                      <a:pt x="14" y="12"/>
                    </a:lnTo>
                    <a:lnTo>
                      <a:pt x="11" y="12"/>
                    </a:lnTo>
                    <a:lnTo>
                      <a:pt x="11" y="14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1" y="24"/>
                    </a:lnTo>
                    <a:lnTo>
                      <a:pt x="14" y="24"/>
                    </a:lnTo>
                    <a:lnTo>
                      <a:pt x="89" y="24"/>
                    </a:lnTo>
                    <a:lnTo>
                      <a:pt x="89" y="24"/>
                    </a:lnTo>
                    <a:lnTo>
                      <a:pt x="90" y="24"/>
                    </a:lnTo>
                    <a:lnTo>
                      <a:pt x="91" y="22"/>
                    </a:lnTo>
                    <a:lnTo>
                      <a:pt x="91" y="14"/>
                    </a:lnTo>
                    <a:lnTo>
                      <a:pt x="91" y="14"/>
                    </a:lnTo>
                    <a:lnTo>
                      <a:pt x="90" y="12"/>
                    </a:lnTo>
                    <a:lnTo>
                      <a:pt x="89" y="12"/>
                    </a:lnTo>
                    <a:lnTo>
                      <a:pt x="14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  <p:sp>
            <p:nvSpPr>
              <p:cNvPr id="100" name="Freeform 257"/>
              <p:cNvSpPr/>
              <p:nvPr userDrawn="1"/>
            </p:nvSpPr>
            <p:spPr bwMode="auto">
              <a:xfrm>
                <a:off x="5260993" y="3143288"/>
                <a:ext cx="100013" cy="133352"/>
              </a:xfrm>
              <a:custGeom>
                <a:avLst/>
                <a:gdLst>
                  <a:gd name="T0" fmla="*/ 6 w 126"/>
                  <a:gd name="T1" fmla="*/ 167 h 167"/>
                  <a:gd name="T2" fmla="*/ 6 w 126"/>
                  <a:gd name="T3" fmla="*/ 167 h 167"/>
                  <a:gd name="T4" fmla="*/ 4 w 126"/>
                  <a:gd name="T5" fmla="*/ 166 h 167"/>
                  <a:gd name="T6" fmla="*/ 3 w 126"/>
                  <a:gd name="T7" fmla="*/ 165 h 167"/>
                  <a:gd name="T8" fmla="*/ 1 w 126"/>
                  <a:gd name="T9" fmla="*/ 164 h 167"/>
                  <a:gd name="T10" fmla="*/ 0 w 126"/>
                  <a:gd name="T11" fmla="*/ 161 h 167"/>
                  <a:gd name="T12" fmla="*/ 0 w 126"/>
                  <a:gd name="T13" fmla="*/ 161 h 167"/>
                  <a:gd name="T14" fmla="*/ 1 w 126"/>
                  <a:gd name="T15" fmla="*/ 142 h 167"/>
                  <a:gd name="T16" fmla="*/ 4 w 126"/>
                  <a:gd name="T17" fmla="*/ 125 h 167"/>
                  <a:gd name="T18" fmla="*/ 8 w 126"/>
                  <a:gd name="T19" fmla="*/ 107 h 167"/>
                  <a:gd name="T20" fmla="*/ 14 w 126"/>
                  <a:gd name="T21" fmla="*/ 92 h 167"/>
                  <a:gd name="T22" fmla="*/ 21 w 126"/>
                  <a:gd name="T23" fmla="*/ 77 h 167"/>
                  <a:gd name="T24" fmla="*/ 29 w 126"/>
                  <a:gd name="T25" fmla="*/ 65 h 167"/>
                  <a:gd name="T26" fmla="*/ 38 w 126"/>
                  <a:gd name="T27" fmla="*/ 52 h 167"/>
                  <a:gd name="T28" fmla="*/ 48 w 126"/>
                  <a:gd name="T29" fmla="*/ 42 h 167"/>
                  <a:gd name="T30" fmla="*/ 57 w 126"/>
                  <a:gd name="T31" fmla="*/ 31 h 167"/>
                  <a:gd name="T32" fmla="*/ 67 w 126"/>
                  <a:gd name="T33" fmla="*/ 23 h 167"/>
                  <a:gd name="T34" fmla="*/ 77 w 126"/>
                  <a:gd name="T35" fmla="*/ 16 h 167"/>
                  <a:gd name="T36" fmla="*/ 87 w 126"/>
                  <a:gd name="T37" fmla="*/ 10 h 167"/>
                  <a:gd name="T38" fmla="*/ 97 w 126"/>
                  <a:gd name="T39" fmla="*/ 6 h 167"/>
                  <a:gd name="T40" fmla="*/ 105 w 126"/>
                  <a:gd name="T41" fmla="*/ 2 h 167"/>
                  <a:gd name="T42" fmla="*/ 113 w 126"/>
                  <a:gd name="T43" fmla="*/ 1 h 167"/>
                  <a:gd name="T44" fmla="*/ 121 w 126"/>
                  <a:gd name="T45" fmla="*/ 0 h 167"/>
                  <a:gd name="T46" fmla="*/ 121 w 126"/>
                  <a:gd name="T47" fmla="*/ 0 h 167"/>
                  <a:gd name="T48" fmla="*/ 122 w 126"/>
                  <a:gd name="T49" fmla="*/ 0 h 167"/>
                  <a:gd name="T50" fmla="*/ 125 w 126"/>
                  <a:gd name="T51" fmla="*/ 1 h 167"/>
                  <a:gd name="T52" fmla="*/ 126 w 126"/>
                  <a:gd name="T53" fmla="*/ 4 h 167"/>
                  <a:gd name="T54" fmla="*/ 126 w 126"/>
                  <a:gd name="T55" fmla="*/ 6 h 167"/>
                  <a:gd name="T56" fmla="*/ 126 w 126"/>
                  <a:gd name="T57" fmla="*/ 6 h 167"/>
                  <a:gd name="T58" fmla="*/ 126 w 126"/>
                  <a:gd name="T59" fmla="*/ 8 h 167"/>
                  <a:gd name="T60" fmla="*/ 125 w 126"/>
                  <a:gd name="T61" fmla="*/ 9 h 167"/>
                  <a:gd name="T62" fmla="*/ 122 w 126"/>
                  <a:gd name="T63" fmla="*/ 10 h 167"/>
                  <a:gd name="T64" fmla="*/ 121 w 126"/>
                  <a:gd name="T65" fmla="*/ 12 h 167"/>
                  <a:gd name="T66" fmla="*/ 121 w 126"/>
                  <a:gd name="T67" fmla="*/ 12 h 167"/>
                  <a:gd name="T68" fmla="*/ 114 w 126"/>
                  <a:gd name="T69" fmla="*/ 12 h 167"/>
                  <a:gd name="T70" fmla="*/ 107 w 126"/>
                  <a:gd name="T71" fmla="*/ 14 h 167"/>
                  <a:gd name="T72" fmla="*/ 100 w 126"/>
                  <a:gd name="T73" fmla="*/ 17 h 167"/>
                  <a:gd name="T74" fmla="*/ 92 w 126"/>
                  <a:gd name="T75" fmla="*/ 21 h 167"/>
                  <a:gd name="T76" fmla="*/ 83 w 126"/>
                  <a:gd name="T77" fmla="*/ 27 h 167"/>
                  <a:gd name="T78" fmla="*/ 74 w 126"/>
                  <a:gd name="T79" fmla="*/ 32 h 167"/>
                  <a:gd name="T80" fmla="*/ 65 w 126"/>
                  <a:gd name="T81" fmla="*/ 40 h 167"/>
                  <a:gd name="T82" fmla="*/ 56 w 126"/>
                  <a:gd name="T83" fmla="*/ 50 h 167"/>
                  <a:gd name="T84" fmla="*/ 48 w 126"/>
                  <a:gd name="T85" fmla="*/ 60 h 167"/>
                  <a:gd name="T86" fmla="*/ 39 w 126"/>
                  <a:gd name="T87" fmla="*/ 70 h 167"/>
                  <a:gd name="T88" fmla="*/ 31 w 126"/>
                  <a:gd name="T89" fmla="*/ 83 h 167"/>
                  <a:gd name="T90" fmla="*/ 24 w 126"/>
                  <a:gd name="T91" fmla="*/ 97 h 167"/>
                  <a:gd name="T92" fmla="*/ 20 w 126"/>
                  <a:gd name="T93" fmla="*/ 111 h 167"/>
                  <a:gd name="T94" fmla="*/ 15 w 126"/>
                  <a:gd name="T95" fmla="*/ 127 h 167"/>
                  <a:gd name="T96" fmla="*/ 13 w 126"/>
                  <a:gd name="T97" fmla="*/ 143 h 167"/>
                  <a:gd name="T98" fmla="*/ 12 w 126"/>
                  <a:gd name="T99" fmla="*/ 161 h 167"/>
                  <a:gd name="T100" fmla="*/ 12 w 126"/>
                  <a:gd name="T101" fmla="*/ 161 h 167"/>
                  <a:gd name="T102" fmla="*/ 12 w 126"/>
                  <a:gd name="T103" fmla="*/ 164 h 167"/>
                  <a:gd name="T104" fmla="*/ 11 w 126"/>
                  <a:gd name="T105" fmla="*/ 165 h 167"/>
                  <a:gd name="T106" fmla="*/ 8 w 126"/>
                  <a:gd name="T107" fmla="*/ 166 h 167"/>
                  <a:gd name="T108" fmla="*/ 6 w 126"/>
                  <a:gd name="T109" fmla="*/ 167 h 167"/>
                  <a:gd name="T110" fmla="*/ 6 w 126"/>
                  <a:gd name="T111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6" h="167">
                    <a:moveTo>
                      <a:pt x="6" y="167"/>
                    </a:moveTo>
                    <a:lnTo>
                      <a:pt x="6" y="167"/>
                    </a:lnTo>
                    <a:lnTo>
                      <a:pt x="4" y="166"/>
                    </a:lnTo>
                    <a:lnTo>
                      <a:pt x="3" y="165"/>
                    </a:lnTo>
                    <a:lnTo>
                      <a:pt x="1" y="164"/>
                    </a:lnTo>
                    <a:lnTo>
                      <a:pt x="0" y="161"/>
                    </a:lnTo>
                    <a:lnTo>
                      <a:pt x="0" y="161"/>
                    </a:lnTo>
                    <a:lnTo>
                      <a:pt x="1" y="142"/>
                    </a:lnTo>
                    <a:lnTo>
                      <a:pt x="4" y="125"/>
                    </a:lnTo>
                    <a:lnTo>
                      <a:pt x="8" y="107"/>
                    </a:lnTo>
                    <a:lnTo>
                      <a:pt x="14" y="92"/>
                    </a:lnTo>
                    <a:lnTo>
                      <a:pt x="21" y="77"/>
                    </a:lnTo>
                    <a:lnTo>
                      <a:pt x="29" y="65"/>
                    </a:lnTo>
                    <a:lnTo>
                      <a:pt x="38" y="52"/>
                    </a:lnTo>
                    <a:lnTo>
                      <a:pt x="48" y="42"/>
                    </a:lnTo>
                    <a:lnTo>
                      <a:pt x="57" y="31"/>
                    </a:lnTo>
                    <a:lnTo>
                      <a:pt x="67" y="23"/>
                    </a:lnTo>
                    <a:lnTo>
                      <a:pt x="77" y="16"/>
                    </a:lnTo>
                    <a:lnTo>
                      <a:pt x="87" y="10"/>
                    </a:lnTo>
                    <a:lnTo>
                      <a:pt x="97" y="6"/>
                    </a:lnTo>
                    <a:lnTo>
                      <a:pt x="105" y="2"/>
                    </a:lnTo>
                    <a:lnTo>
                      <a:pt x="113" y="1"/>
                    </a:lnTo>
                    <a:lnTo>
                      <a:pt x="121" y="0"/>
                    </a:lnTo>
                    <a:lnTo>
                      <a:pt x="121" y="0"/>
                    </a:lnTo>
                    <a:lnTo>
                      <a:pt x="122" y="0"/>
                    </a:lnTo>
                    <a:lnTo>
                      <a:pt x="125" y="1"/>
                    </a:lnTo>
                    <a:lnTo>
                      <a:pt x="126" y="4"/>
                    </a:lnTo>
                    <a:lnTo>
                      <a:pt x="126" y="6"/>
                    </a:lnTo>
                    <a:lnTo>
                      <a:pt x="126" y="6"/>
                    </a:lnTo>
                    <a:lnTo>
                      <a:pt x="126" y="8"/>
                    </a:lnTo>
                    <a:lnTo>
                      <a:pt x="125" y="9"/>
                    </a:lnTo>
                    <a:lnTo>
                      <a:pt x="122" y="10"/>
                    </a:lnTo>
                    <a:lnTo>
                      <a:pt x="121" y="12"/>
                    </a:lnTo>
                    <a:lnTo>
                      <a:pt x="121" y="12"/>
                    </a:lnTo>
                    <a:lnTo>
                      <a:pt x="114" y="12"/>
                    </a:lnTo>
                    <a:lnTo>
                      <a:pt x="107" y="14"/>
                    </a:lnTo>
                    <a:lnTo>
                      <a:pt x="100" y="17"/>
                    </a:lnTo>
                    <a:lnTo>
                      <a:pt x="92" y="21"/>
                    </a:lnTo>
                    <a:lnTo>
                      <a:pt x="83" y="27"/>
                    </a:lnTo>
                    <a:lnTo>
                      <a:pt x="74" y="32"/>
                    </a:lnTo>
                    <a:lnTo>
                      <a:pt x="65" y="40"/>
                    </a:lnTo>
                    <a:lnTo>
                      <a:pt x="56" y="50"/>
                    </a:lnTo>
                    <a:lnTo>
                      <a:pt x="48" y="60"/>
                    </a:lnTo>
                    <a:lnTo>
                      <a:pt x="39" y="70"/>
                    </a:lnTo>
                    <a:lnTo>
                      <a:pt x="31" y="83"/>
                    </a:lnTo>
                    <a:lnTo>
                      <a:pt x="24" y="97"/>
                    </a:lnTo>
                    <a:lnTo>
                      <a:pt x="20" y="111"/>
                    </a:lnTo>
                    <a:lnTo>
                      <a:pt x="15" y="127"/>
                    </a:lnTo>
                    <a:lnTo>
                      <a:pt x="13" y="143"/>
                    </a:lnTo>
                    <a:lnTo>
                      <a:pt x="12" y="161"/>
                    </a:lnTo>
                    <a:lnTo>
                      <a:pt x="12" y="161"/>
                    </a:lnTo>
                    <a:lnTo>
                      <a:pt x="12" y="164"/>
                    </a:lnTo>
                    <a:lnTo>
                      <a:pt x="11" y="165"/>
                    </a:lnTo>
                    <a:lnTo>
                      <a:pt x="8" y="166"/>
                    </a:lnTo>
                    <a:lnTo>
                      <a:pt x="6" y="167"/>
                    </a:lnTo>
                    <a:lnTo>
                      <a:pt x="6" y="1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3"/>
              </a:p>
            </p:txBody>
          </p:sp>
        </p:grpSp>
      </p:grpSp>
      <p:sp>
        <p:nvSpPr>
          <p:cNvPr id="27" name="Title 1"/>
          <p:cNvSpPr txBox="1"/>
          <p:nvPr/>
        </p:nvSpPr>
        <p:spPr>
          <a:xfrm>
            <a:off x="4010091" y="1551308"/>
            <a:ext cx="4708764" cy="5844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rPr>
              <a:t>深度学习之 </a:t>
            </a:r>
            <a:r>
              <a:rPr lang="en-US" altLang="zh-CN" sz="3000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rPr>
              <a:t>PyTorch</a:t>
            </a:r>
            <a:r>
              <a:rPr lang="zh-CN" altLang="en-US" sz="3000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rPr>
              <a:t> 实战</a:t>
            </a:r>
            <a:endParaRPr lang="en-US" sz="3000" dirty="0">
              <a:solidFill>
                <a:schemeClr val="bg1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28" name="Text Placeholder 2"/>
          <p:cNvSpPr txBox="1"/>
          <p:nvPr/>
        </p:nvSpPr>
        <p:spPr>
          <a:xfrm>
            <a:off x="4422142" y="2278091"/>
            <a:ext cx="3265909" cy="3084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100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rPr>
              <a:t>PyTorch</a:t>
            </a:r>
            <a:r>
              <a:rPr lang="zh-CN" altLang="en-US" sz="2100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rPr>
              <a:t> 预备知识</a:t>
            </a:r>
            <a:endParaRPr lang="en-US" sz="2100" dirty="0">
              <a:solidFill>
                <a:schemeClr val="bg1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729833" y="3912345"/>
            <a:ext cx="135485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13" dirty="0">
                <a:solidFill>
                  <a:srgbClr val="494C4F"/>
                </a:solidFill>
                <a:latin typeface="宋体" charset="0"/>
                <a:ea typeface="宋体" charset="0"/>
                <a:cs typeface="宋体" charset="0"/>
              </a:rPr>
              <a:t>主讲老师</a:t>
            </a:r>
            <a:r>
              <a:rPr kumimoji="1" lang="en-US" altLang="zh-CN" sz="1013" dirty="0">
                <a:solidFill>
                  <a:srgbClr val="494C4F"/>
                </a:solidFill>
                <a:latin typeface="宋体" charset="0"/>
                <a:ea typeface="宋体" charset="0"/>
                <a:cs typeface="宋体" charset="0"/>
              </a:rPr>
              <a:t>:</a:t>
            </a:r>
            <a:r>
              <a:rPr kumimoji="1" lang="zh-CN" altLang="en-US" sz="1013" dirty="0">
                <a:solidFill>
                  <a:srgbClr val="494C4F"/>
                </a:solidFill>
                <a:latin typeface="宋体" charset="0"/>
                <a:ea typeface="宋体" charset="0"/>
                <a:cs typeface="宋体" charset="0"/>
              </a:rPr>
              <a:t> 土豆老师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6885601" y="2331108"/>
            <a:ext cx="942968" cy="1410643"/>
            <a:chOff x="9180800" y="3108144"/>
            <a:chExt cx="1257291" cy="1880857"/>
          </a:xfrm>
        </p:grpSpPr>
        <p:sp>
          <p:nvSpPr>
            <p:cNvPr id="21" name="等腰三角形 19"/>
            <p:cNvSpPr/>
            <p:nvPr/>
          </p:nvSpPr>
          <p:spPr>
            <a:xfrm rot="13945919">
              <a:off x="9495592" y="3135160"/>
              <a:ext cx="391729" cy="337697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2" name="等腰三角形 20"/>
            <p:cNvSpPr/>
            <p:nvPr/>
          </p:nvSpPr>
          <p:spPr>
            <a:xfrm rot="8598772">
              <a:off x="9565081" y="4108353"/>
              <a:ext cx="266912" cy="230096"/>
            </a:xfrm>
            <a:prstGeom prst="triangle">
              <a:avLst/>
            </a:prstGeom>
            <a:solidFill>
              <a:srgbClr val="48CF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3" name="等腰三角形 21"/>
            <p:cNvSpPr/>
            <p:nvPr/>
          </p:nvSpPr>
          <p:spPr>
            <a:xfrm rot="8598772">
              <a:off x="10072135" y="4047133"/>
              <a:ext cx="266912" cy="230096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 rot="7938589">
              <a:off x="9125099" y="3676009"/>
              <a:ext cx="1368693" cy="1257291"/>
              <a:chOff x="1145739" y="762009"/>
              <a:chExt cx="1001675" cy="920146"/>
            </a:xfrm>
          </p:grpSpPr>
          <p:sp>
            <p:nvSpPr>
              <p:cNvPr id="25" name="等腰三角形 47"/>
              <p:cNvSpPr/>
              <p:nvPr/>
            </p:nvSpPr>
            <p:spPr>
              <a:xfrm rot="1020767">
                <a:off x="1286833" y="792672"/>
                <a:ext cx="860581" cy="741879"/>
              </a:xfrm>
              <a:prstGeom prst="triangle">
                <a:avLst/>
              </a:prstGeom>
              <a:noFill/>
              <a:ln>
                <a:solidFill>
                  <a:srgbClr val="FFC2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 rot="18818926">
                <a:off x="1145739" y="1360786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 rot="18818926">
                <a:off x="1787028" y="762009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 rot="18818926">
                <a:off x="1971488" y="1598106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Text Placeholder 4"/>
          <p:cNvSpPr txBox="1"/>
          <p:nvPr/>
        </p:nvSpPr>
        <p:spPr>
          <a:xfrm>
            <a:off x="1427285" y="315925"/>
            <a:ext cx="2379251" cy="5238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375" b="1" dirty="0">
                <a:solidFill>
                  <a:srgbClr val="636D78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目录</a:t>
            </a:r>
            <a:endParaRPr lang="en-GB" sz="1898" b="1" dirty="0">
              <a:solidFill>
                <a:srgbClr val="636D78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grpSp>
        <p:nvGrpSpPr>
          <p:cNvPr id="14" name="组 2"/>
          <p:cNvGrpSpPr/>
          <p:nvPr/>
        </p:nvGrpSpPr>
        <p:grpSpPr>
          <a:xfrm>
            <a:off x="1977634" y="1240433"/>
            <a:ext cx="4783739" cy="546432"/>
            <a:chOff x="2017962" y="1672109"/>
            <a:chExt cx="6378319" cy="728576"/>
          </a:xfrm>
        </p:grpSpPr>
        <p:grpSp>
          <p:nvGrpSpPr>
            <p:cNvPr id="15" name="组合 14"/>
            <p:cNvGrpSpPr/>
            <p:nvPr/>
          </p:nvGrpSpPr>
          <p:grpSpPr>
            <a:xfrm>
              <a:off x="2017962" y="1672109"/>
              <a:ext cx="1257329" cy="728576"/>
              <a:chOff x="2215144" y="927951"/>
              <a:chExt cx="1244731" cy="950033"/>
            </a:xfrm>
          </p:grpSpPr>
          <p:sp>
            <p:nvSpPr>
              <p:cNvPr id="19" name="平行四边形 18"/>
              <p:cNvSpPr/>
              <p:nvPr/>
            </p:nvSpPr>
            <p:spPr>
              <a:xfrm>
                <a:off x="2215144" y="982844"/>
                <a:ext cx="1120898" cy="842780"/>
              </a:xfrm>
              <a:prstGeom prst="parallelogram">
                <a:avLst>
                  <a:gd name="adj" fmla="val 48207"/>
                </a:avLst>
              </a:prstGeom>
              <a:solidFill>
                <a:srgbClr val="646D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78">
                  <a:solidFill>
                    <a:srgbClr val="494C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文本框 9"/>
              <p:cNvSpPr txBox="1"/>
              <p:nvPr/>
            </p:nvSpPr>
            <p:spPr>
              <a:xfrm>
                <a:off x="2393076" y="927951"/>
                <a:ext cx="1066799" cy="950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95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01</a:t>
                </a:r>
                <a:endParaRPr lang="zh-CN" altLang="en-US" sz="295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972991" y="1690824"/>
              <a:ext cx="5423290" cy="646324"/>
              <a:chOff x="4315150" y="953426"/>
              <a:chExt cx="3857250" cy="540057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4830201" y="1026045"/>
                <a:ext cx="2827147" cy="301240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72317" tIns="36159" rIns="72317" bIns="36159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013" dirty="0">
                    <a:solidFill>
                      <a:srgbClr val="494C4F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获取代码和安装运行环境</a:t>
                </a:r>
                <a:endParaRPr lang="en-GB" altLang="zh-CN" sz="1013" dirty="0">
                  <a:solidFill>
                    <a:srgbClr val="494C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平行四边形 17"/>
              <p:cNvSpPr/>
              <p:nvPr/>
            </p:nvSpPr>
            <p:spPr>
              <a:xfrm>
                <a:off x="4315150" y="953426"/>
                <a:ext cx="3857250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solidFill>
                  <a:srgbClr val="646D7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317" tIns="36159" rIns="72317" bIns="36159"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 sz="1688">
                  <a:solidFill>
                    <a:schemeClr val="accent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1" name="矩形 30"/>
          <p:cNvSpPr/>
          <p:nvPr/>
        </p:nvSpPr>
        <p:spPr>
          <a:xfrm>
            <a:off x="2024158" y="414181"/>
            <a:ext cx="132008" cy="394351"/>
          </a:xfrm>
          <a:prstGeom prst="rect">
            <a:avLst/>
          </a:prstGeom>
          <a:solidFill>
            <a:srgbClr val="636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646D7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666837" y="414181"/>
            <a:ext cx="310796" cy="394351"/>
          </a:xfrm>
          <a:prstGeom prst="rect">
            <a:avLst/>
          </a:prstGeom>
          <a:solidFill>
            <a:srgbClr val="636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646D7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3" name="组 3"/>
          <p:cNvGrpSpPr/>
          <p:nvPr/>
        </p:nvGrpSpPr>
        <p:grpSpPr>
          <a:xfrm>
            <a:off x="1977634" y="1952190"/>
            <a:ext cx="4783739" cy="546432"/>
            <a:chOff x="1925733" y="2733514"/>
            <a:chExt cx="6378319" cy="728576"/>
          </a:xfrm>
        </p:grpSpPr>
        <p:grpSp>
          <p:nvGrpSpPr>
            <p:cNvPr id="34" name="组合 8"/>
            <p:cNvGrpSpPr/>
            <p:nvPr/>
          </p:nvGrpSpPr>
          <p:grpSpPr>
            <a:xfrm>
              <a:off x="1925733" y="2733514"/>
              <a:ext cx="1257328" cy="728576"/>
              <a:chOff x="2215144" y="927951"/>
              <a:chExt cx="1244730" cy="950033"/>
            </a:xfrm>
          </p:grpSpPr>
          <p:sp>
            <p:nvSpPr>
              <p:cNvPr id="38" name="平行四边形 37"/>
              <p:cNvSpPr/>
              <p:nvPr/>
            </p:nvSpPr>
            <p:spPr>
              <a:xfrm>
                <a:off x="2215144" y="982844"/>
                <a:ext cx="1120898" cy="842780"/>
              </a:xfrm>
              <a:prstGeom prst="parallelogram">
                <a:avLst>
                  <a:gd name="adj" fmla="val 48207"/>
                </a:avLst>
              </a:prstGeom>
              <a:solidFill>
                <a:srgbClr val="646D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78">
                  <a:solidFill>
                    <a:srgbClr val="494C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39" name="文本框 9"/>
              <p:cNvSpPr txBox="1"/>
              <p:nvPr/>
            </p:nvSpPr>
            <p:spPr>
              <a:xfrm>
                <a:off x="2393075" y="927951"/>
                <a:ext cx="1066799" cy="950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95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02</a:t>
                </a:r>
                <a:endParaRPr lang="zh-CN" altLang="en-US" sz="295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组合 20"/>
            <p:cNvGrpSpPr/>
            <p:nvPr/>
          </p:nvGrpSpPr>
          <p:grpSpPr>
            <a:xfrm>
              <a:off x="2880762" y="2752229"/>
              <a:ext cx="5423290" cy="646324"/>
              <a:chOff x="4315150" y="953426"/>
              <a:chExt cx="3857250" cy="540057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4830201" y="1027329"/>
                <a:ext cx="2827147" cy="308955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72317" tIns="36159" rIns="72317" bIns="36159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" altLang="zh-CN" sz="1013" dirty="0">
                    <a:solidFill>
                      <a:srgbClr val="494C4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PyTorch</a:t>
                </a:r>
                <a:r>
                  <a:rPr lang="en" altLang="zh-CN" sz="1013" dirty="0">
                    <a:solidFill>
                      <a:srgbClr val="494C4F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 </a:t>
                </a:r>
                <a:r>
                  <a:rPr lang="zh-CN" altLang="en-US" sz="1013" dirty="0">
                    <a:solidFill>
                      <a:srgbClr val="494C4F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基本数据操作</a:t>
                </a:r>
                <a:endParaRPr lang="en-GB" altLang="zh-CN" sz="1013" dirty="0">
                  <a:solidFill>
                    <a:srgbClr val="494C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平行四边形 36"/>
              <p:cNvSpPr/>
              <p:nvPr/>
            </p:nvSpPr>
            <p:spPr>
              <a:xfrm>
                <a:off x="4315150" y="953426"/>
                <a:ext cx="3857250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solidFill>
                  <a:srgbClr val="646D7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317" tIns="36159" rIns="72317" bIns="36159"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 sz="1688">
                  <a:solidFill>
                    <a:schemeClr val="accent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0" name="组 4"/>
          <p:cNvGrpSpPr/>
          <p:nvPr/>
        </p:nvGrpSpPr>
        <p:grpSpPr>
          <a:xfrm>
            <a:off x="1977634" y="2663948"/>
            <a:ext cx="4783739" cy="546432"/>
            <a:chOff x="1912280" y="3780555"/>
            <a:chExt cx="6378319" cy="728576"/>
          </a:xfrm>
        </p:grpSpPr>
        <p:grpSp>
          <p:nvGrpSpPr>
            <p:cNvPr id="41" name="组合 8"/>
            <p:cNvGrpSpPr/>
            <p:nvPr/>
          </p:nvGrpSpPr>
          <p:grpSpPr>
            <a:xfrm>
              <a:off x="1912280" y="3780555"/>
              <a:ext cx="1257328" cy="728576"/>
              <a:chOff x="2215144" y="927951"/>
              <a:chExt cx="1244730" cy="950033"/>
            </a:xfrm>
          </p:grpSpPr>
          <p:sp>
            <p:nvSpPr>
              <p:cNvPr id="45" name="平行四边形 44"/>
              <p:cNvSpPr/>
              <p:nvPr/>
            </p:nvSpPr>
            <p:spPr>
              <a:xfrm>
                <a:off x="2215144" y="982844"/>
                <a:ext cx="1120898" cy="842780"/>
              </a:xfrm>
              <a:prstGeom prst="parallelogram">
                <a:avLst>
                  <a:gd name="adj" fmla="val 48207"/>
                </a:avLst>
              </a:prstGeom>
              <a:solidFill>
                <a:srgbClr val="646D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78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46" name="文本框 9"/>
              <p:cNvSpPr txBox="1"/>
              <p:nvPr/>
            </p:nvSpPr>
            <p:spPr>
              <a:xfrm>
                <a:off x="2393075" y="927951"/>
                <a:ext cx="1066799" cy="950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95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03</a:t>
                </a:r>
                <a:endParaRPr lang="zh-CN" altLang="en-US" sz="295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组合 20"/>
            <p:cNvGrpSpPr/>
            <p:nvPr/>
          </p:nvGrpSpPr>
          <p:grpSpPr>
            <a:xfrm>
              <a:off x="2867309" y="3799270"/>
              <a:ext cx="5423290" cy="646324"/>
              <a:chOff x="4315150" y="953426"/>
              <a:chExt cx="3857250" cy="540057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4830201" y="1027676"/>
                <a:ext cx="2827147" cy="308955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72317" tIns="36159" rIns="72317" bIns="36159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" altLang="zh-CN" sz="1013" dirty="0">
                    <a:solidFill>
                      <a:srgbClr val="494C4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PyTorch</a:t>
                </a:r>
                <a:r>
                  <a:rPr lang="en" altLang="zh-CN" sz="1013" dirty="0">
                    <a:solidFill>
                      <a:srgbClr val="494C4F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 </a:t>
                </a:r>
                <a:r>
                  <a:rPr lang="zh-CN" altLang="en-US" sz="1013" dirty="0">
                    <a:solidFill>
                      <a:srgbClr val="494C4F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自动求梯度</a:t>
                </a:r>
                <a:endParaRPr lang="en-GB" altLang="zh-CN" sz="1013" dirty="0">
                  <a:solidFill>
                    <a:srgbClr val="494C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平行四边形 43"/>
              <p:cNvSpPr/>
              <p:nvPr/>
            </p:nvSpPr>
            <p:spPr>
              <a:xfrm>
                <a:off x="4315150" y="953426"/>
                <a:ext cx="3857250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solidFill>
                  <a:srgbClr val="646D7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317" tIns="36159" rIns="72317" bIns="36159"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 sz="1688">
                  <a:solidFill>
                    <a:schemeClr val="accent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7" name="组 5"/>
          <p:cNvGrpSpPr/>
          <p:nvPr/>
        </p:nvGrpSpPr>
        <p:grpSpPr>
          <a:xfrm>
            <a:off x="1977634" y="3375704"/>
            <a:ext cx="4783739" cy="546432"/>
            <a:chOff x="1842652" y="4729686"/>
            <a:chExt cx="6378319" cy="728576"/>
          </a:xfrm>
        </p:grpSpPr>
        <p:grpSp>
          <p:nvGrpSpPr>
            <p:cNvPr id="48" name="组合 8"/>
            <p:cNvGrpSpPr/>
            <p:nvPr/>
          </p:nvGrpSpPr>
          <p:grpSpPr>
            <a:xfrm>
              <a:off x="1842652" y="4729686"/>
              <a:ext cx="1257328" cy="728576"/>
              <a:chOff x="2215144" y="927951"/>
              <a:chExt cx="1244730" cy="950033"/>
            </a:xfrm>
          </p:grpSpPr>
          <p:sp>
            <p:nvSpPr>
              <p:cNvPr id="52" name="平行四边形 51"/>
              <p:cNvSpPr/>
              <p:nvPr/>
            </p:nvSpPr>
            <p:spPr>
              <a:xfrm>
                <a:off x="2215144" y="982844"/>
                <a:ext cx="1120898" cy="842780"/>
              </a:xfrm>
              <a:prstGeom prst="parallelogram">
                <a:avLst>
                  <a:gd name="adj" fmla="val 48207"/>
                </a:avLst>
              </a:prstGeom>
              <a:solidFill>
                <a:srgbClr val="646D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78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53" name="文本框 9"/>
              <p:cNvSpPr txBox="1"/>
              <p:nvPr/>
            </p:nvSpPr>
            <p:spPr>
              <a:xfrm>
                <a:off x="2393075" y="927951"/>
                <a:ext cx="1066799" cy="950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95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04</a:t>
                </a:r>
                <a:endParaRPr lang="zh-CN" altLang="en-US" sz="295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20"/>
            <p:cNvGrpSpPr/>
            <p:nvPr/>
          </p:nvGrpSpPr>
          <p:grpSpPr>
            <a:xfrm>
              <a:off x="2797681" y="4748401"/>
              <a:ext cx="5423290" cy="646324"/>
              <a:chOff x="4315150" y="953426"/>
              <a:chExt cx="3857250" cy="540057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4830201" y="1036961"/>
                <a:ext cx="2827147" cy="301240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72317" tIns="36159" rIns="72317" bIns="36159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013" dirty="0">
                    <a:solidFill>
                      <a:srgbClr val="494C4F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如何查阅文档和寻求帮助</a:t>
                </a:r>
                <a:endParaRPr lang="en-GB" altLang="zh-CN" sz="1013" dirty="0">
                  <a:solidFill>
                    <a:srgbClr val="494C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51" name="平行四边形 50"/>
              <p:cNvSpPr/>
              <p:nvPr/>
            </p:nvSpPr>
            <p:spPr>
              <a:xfrm>
                <a:off x="4315150" y="953426"/>
                <a:ext cx="3857250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solidFill>
                  <a:srgbClr val="646D7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317" tIns="36159" rIns="72317" bIns="36159"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 sz="1688">
                  <a:solidFill>
                    <a:schemeClr val="accent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4" name="组 7"/>
          <p:cNvGrpSpPr/>
          <p:nvPr/>
        </p:nvGrpSpPr>
        <p:grpSpPr>
          <a:xfrm>
            <a:off x="1866417" y="5275589"/>
            <a:ext cx="4783739" cy="546432"/>
            <a:chOff x="1842652" y="5737090"/>
            <a:chExt cx="6378319" cy="728576"/>
          </a:xfrm>
        </p:grpSpPr>
        <p:grpSp>
          <p:nvGrpSpPr>
            <p:cNvPr id="55" name="组合 8"/>
            <p:cNvGrpSpPr/>
            <p:nvPr/>
          </p:nvGrpSpPr>
          <p:grpSpPr>
            <a:xfrm>
              <a:off x="1842652" y="5737090"/>
              <a:ext cx="1257328" cy="728576"/>
              <a:chOff x="2215144" y="927951"/>
              <a:chExt cx="1244730" cy="950033"/>
            </a:xfrm>
          </p:grpSpPr>
          <p:sp>
            <p:nvSpPr>
              <p:cNvPr id="59" name="平行四边形 58"/>
              <p:cNvSpPr/>
              <p:nvPr/>
            </p:nvSpPr>
            <p:spPr>
              <a:xfrm>
                <a:off x="2215144" y="982844"/>
                <a:ext cx="1120898" cy="842780"/>
              </a:xfrm>
              <a:prstGeom prst="parallelogram">
                <a:avLst>
                  <a:gd name="adj" fmla="val 48207"/>
                </a:avLst>
              </a:prstGeom>
              <a:solidFill>
                <a:srgbClr val="646D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78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60" name="文本框 9"/>
              <p:cNvSpPr txBox="1"/>
              <p:nvPr/>
            </p:nvSpPr>
            <p:spPr>
              <a:xfrm>
                <a:off x="2393075" y="927951"/>
                <a:ext cx="1066799" cy="950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95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05</a:t>
                </a:r>
                <a:endParaRPr lang="zh-CN" altLang="en-US" sz="295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6" name="组合 20"/>
            <p:cNvGrpSpPr/>
            <p:nvPr/>
          </p:nvGrpSpPr>
          <p:grpSpPr>
            <a:xfrm>
              <a:off x="2797681" y="5755805"/>
              <a:ext cx="5423290" cy="646324"/>
              <a:chOff x="4315150" y="953426"/>
              <a:chExt cx="3857250" cy="540057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4830202" y="992261"/>
                <a:ext cx="2827147" cy="301240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72317" tIns="36159" rIns="72317" bIns="36159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013" dirty="0">
                    <a:solidFill>
                      <a:srgbClr val="494C4F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本课程的学习方法</a:t>
                </a:r>
                <a:endParaRPr lang="en-GB" altLang="zh-CN" sz="1013" dirty="0">
                  <a:solidFill>
                    <a:srgbClr val="494C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58" name="平行四边形 57"/>
              <p:cNvSpPr/>
              <p:nvPr/>
            </p:nvSpPr>
            <p:spPr>
              <a:xfrm>
                <a:off x="4315150" y="953426"/>
                <a:ext cx="3857250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solidFill>
                  <a:srgbClr val="646D7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317" tIns="36159" rIns="72317" bIns="36159"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 sz="1688">
                  <a:solidFill>
                    <a:schemeClr val="accent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61" name="Freeform 12"/>
          <p:cNvSpPr>
            <a:spLocks noChangeAspect="1"/>
          </p:cNvSpPr>
          <p:nvPr/>
        </p:nvSpPr>
        <p:spPr bwMode="auto">
          <a:xfrm rot="5400000">
            <a:off x="-1650476" y="1650476"/>
            <a:ext cx="5167368" cy="1866417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49CFAE">
              <a:alpha val="6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3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2">
            <a:extLst>
              <a:ext uri="{FF2B5EF4-FFF2-40B4-BE49-F238E27FC236}">
                <a16:creationId xmlns:a16="http://schemas.microsoft.com/office/drawing/2014/main" id="{557018D9-0962-FC44-AB46-F43EF0E9343A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-1642852" y="1642852"/>
            <a:ext cx="5143500" cy="1857796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49CFAE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334BB74-515D-7141-9A28-8E509C5C5DB0}"/>
              </a:ext>
            </a:extLst>
          </p:cNvPr>
          <p:cNvSpPr txBox="1">
            <a:spLocks/>
          </p:cNvSpPr>
          <p:nvPr/>
        </p:nvSpPr>
        <p:spPr>
          <a:xfrm>
            <a:off x="1595312" y="309302"/>
            <a:ext cx="4920817" cy="440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700" b="1" dirty="0">
                <a:solidFill>
                  <a:srgbClr val="494C4F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获取代码和安装运行环境</a:t>
            </a:r>
          </a:p>
          <a:p>
            <a:endParaRPr lang="zh-CN" altLang="en-US" sz="2700" b="1" dirty="0">
              <a:solidFill>
                <a:srgbClr val="494C4F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6CE88019-F713-7F46-B8D4-68FF2DF4913A}"/>
              </a:ext>
            </a:extLst>
          </p:cNvPr>
          <p:cNvSpPr txBox="1">
            <a:spLocks/>
          </p:cNvSpPr>
          <p:nvPr/>
        </p:nvSpPr>
        <p:spPr>
          <a:xfrm>
            <a:off x="1857797" y="1163335"/>
            <a:ext cx="6829002" cy="3795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Anaconda</a:t>
            </a:r>
            <a:r>
              <a:rPr lang="zh-CN" altLang="en-US" sz="120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安装及环境管理</a:t>
            </a:r>
            <a:endParaRPr lang="en-US" altLang="zh-CN" sz="1200" dirty="0">
              <a:solidFill>
                <a:srgbClr val="636D78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/>
            <a:r>
              <a:rPr lang="en-US" altLang="zh-CN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Anaconda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是目前非常流行的一个 </a:t>
            </a:r>
            <a:r>
              <a:rPr lang="en-US" altLang="zh-CN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包管理器，自带很多流行的 </a:t>
            </a:r>
            <a:r>
              <a:rPr lang="en-US" altLang="zh-CN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库，包括 </a:t>
            </a:r>
            <a:r>
              <a:rPr lang="en-US" altLang="zh-CN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，</a:t>
            </a:r>
            <a:r>
              <a:rPr lang="en-US" altLang="zh-CN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等，当然还有 </a:t>
            </a:r>
            <a:r>
              <a:rPr lang="en-US" altLang="zh-CN" sz="1050" dirty="0" err="1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Conda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。而 </a:t>
            </a:r>
            <a:r>
              <a:rPr lang="en-US" altLang="zh-CN" sz="1050" dirty="0" err="1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Conda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是一个开源的软件包管理系统和环境管理系统，用于安装多个版本的软件包及其依赖关系，并在它们之间轻松切换。我们非常推荐使用 </a:t>
            </a:r>
            <a:r>
              <a:rPr lang="en-US" altLang="zh-CN" sz="1050" dirty="0">
                <a:solidFill>
                  <a:schemeClr val="accent2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Anaconda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来管理你的 </a:t>
            </a:r>
            <a:r>
              <a:rPr lang="en-US" altLang="zh-CN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环境，并且在</a:t>
            </a:r>
            <a:r>
              <a:rPr lang="en-US" altLang="zh-C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en-US" altLang="zh-CN" sz="1050" dirty="0" err="1">
                <a:solidFill>
                  <a:schemeClr val="accent2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Jupyter</a:t>
            </a:r>
            <a:r>
              <a:rPr lang="zh-CN" altLang="en-US" sz="1050" dirty="0">
                <a:solidFill>
                  <a:schemeClr val="accent2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50" dirty="0">
                <a:solidFill>
                  <a:schemeClr val="accent2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Notebook/Lab</a:t>
            </a:r>
            <a:r>
              <a:rPr lang="zh-CN" altLang="en-US" sz="1050" dirty="0">
                <a:solidFill>
                  <a:schemeClr val="accent2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中完成所有的实战演练，随着你后面的不断学习，你会感受到它的精髓和好用。</a:t>
            </a:r>
            <a:endParaRPr lang="en-US" altLang="zh-CN" sz="1050" dirty="0">
              <a:solidFill>
                <a:srgbClr val="636D78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/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官方网址：</a:t>
            </a:r>
            <a:r>
              <a:rPr lang="en" altLang="zh-C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en" altLang="zh-C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  <a:hlinkClick r:id="rId2"/>
              </a:rPr>
              <a:t>https://</a:t>
            </a:r>
            <a:r>
              <a:rPr lang="en" altLang="zh-CN" sz="1050" dirty="0" err="1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  <a:hlinkClick r:id="rId2"/>
              </a:rPr>
              <a:t>www.anaconda.com</a:t>
            </a:r>
            <a:r>
              <a:rPr lang="en" altLang="zh-C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  <a:hlinkClick r:id="rId2"/>
              </a:rPr>
              <a:t>/</a:t>
            </a:r>
            <a:endParaRPr lang="en-US" altLang="zh-CN" sz="1050" dirty="0">
              <a:solidFill>
                <a:srgbClr val="636D78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/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操作系统？</a:t>
            </a:r>
            <a:r>
              <a:rPr lang="en-US" altLang="zh-C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Windows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en-US" altLang="zh-C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/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en-US" altLang="zh-C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Mac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en-US" altLang="zh-C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/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en-US" altLang="zh-C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Linus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en-US" altLang="zh-C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…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endParaRPr lang="en-US" altLang="zh-CN" sz="1050" dirty="0">
              <a:solidFill>
                <a:srgbClr val="636D78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/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虚拟环境？</a:t>
            </a:r>
            <a:r>
              <a:rPr lang="en-US" altLang="zh-CN" sz="1050" dirty="0" err="1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Conda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en-US" altLang="zh-C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/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en-US" altLang="zh-CN" sz="1050" dirty="0" err="1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Miniconda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en-US" altLang="zh-C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/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en-US" altLang="zh-CN" sz="1050" dirty="0" err="1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Pyenv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en-US" altLang="zh-C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/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en-US" altLang="zh-C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…</a:t>
            </a:r>
          </a:p>
          <a:p>
            <a:r>
              <a:rPr lang="en-US" altLang="zh-CN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120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安装与调试</a:t>
            </a:r>
            <a:endParaRPr lang="en-US" altLang="zh-CN" sz="1200" dirty="0">
              <a:solidFill>
                <a:srgbClr val="636D78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/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官方网址：</a:t>
            </a:r>
            <a:r>
              <a:rPr lang="en" altLang="zh-C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  <a:hlinkClick r:id="rId3"/>
              </a:rPr>
              <a:t>https://pytorch.org/</a:t>
            </a:r>
            <a:endParaRPr lang="en" altLang="zh-CN" sz="1050" dirty="0">
              <a:solidFill>
                <a:srgbClr val="636D78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/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操作系统？</a:t>
            </a:r>
            <a:r>
              <a:rPr lang="en-US" altLang="zh-C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Windows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en-US" altLang="zh-C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/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en-US" altLang="zh-C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Mac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en-US" altLang="zh-C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/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en-US" altLang="zh-C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Linus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en-US" altLang="zh-C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…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endParaRPr lang="en-US" altLang="zh-CN" sz="1050" dirty="0">
              <a:solidFill>
                <a:srgbClr val="636D78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/>
            <a:r>
              <a:rPr lang="en-US" altLang="zh-CN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版本？</a:t>
            </a:r>
            <a:r>
              <a:rPr lang="en-US" altLang="zh-CN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GPU</a:t>
            </a:r>
            <a:r>
              <a:rPr lang="en-US" altLang="zh-C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版本？</a:t>
            </a:r>
            <a:endParaRPr lang="en-US" altLang="zh-CN" sz="1050" dirty="0">
              <a:solidFill>
                <a:srgbClr val="636D78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/>
            <a:r>
              <a:rPr lang="en-US" altLang="zh-CN" sz="1050" dirty="0" err="1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Conda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更换国内源下载：</a:t>
            </a:r>
            <a:r>
              <a:rPr lang="en" altLang="zh-C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endParaRPr lang="en-US" altLang="zh-CN" sz="1050" dirty="0">
              <a:solidFill>
                <a:srgbClr val="636D78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/>
            <a:endParaRPr lang="en-US" altLang="zh-CN" sz="1050" dirty="0">
              <a:solidFill>
                <a:srgbClr val="636D78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2"/>
            <a:endParaRPr lang="en-US" altLang="zh-CN" sz="1050" dirty="0">
              <a:solidFill>
                <a:srgbClr val="636D78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lang="zh-CN" altLang="en-US" sz="120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运行环境测试。</a:t>
            </a:r>
            <a:endParaRPr lang="en-US" altLang="zh-CN" sz="1200" dirty="0">
              <a:solidFill>
                <a:srgbClr val="636D78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lang="zh-CN" altLang="en-US" sz="120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跳过本节不会影响后面的阅读。</a:t>
            </a:r>
            <a:endParaRPr lang="en-US" altLang="zh-CN" sz="1200" dirty="0">
              <a:solidFill>
                <a:srgbClr val="636D78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grpSp>
        <p:nvGrpSpPr>
          <p:cNvPr id="38" name="组合 19">
            <a:extLst>
              <a:ext uri="{FF2B5EF4-FFF2-40B4-BE49-F238E27FC236}">
                <a16:creationId xmlns:a16="http://schemas.microsoft.com/office/drawing/2014/main" id="{46232A45-56C2-4943-960F-72015DB5186B}"/>
              </a:ext>
            </a:extLst>
          </p:cNvPr>
          <p:cNvGrpSpPr/>
          <p:nvPr/>
        </p:nvGrpSpPr>
        <p:grpSpPr>
          <a:xfrm>
            <a:off x="6885601" y="2331108"/>
            <a:ext cx="942968" cy="1410643"/>
            <a:chOff x="9180800" y="3108144"/>
            <a:chExt cx="1257291" cy="1880857"/>
          </a:xfrm>
        </p:grpSpPr>
        <p:sp>
          <p:nvSpPr>
            <p:cNvPr id="39" name="等腰三角形 19">
              <a:extLst>
                <a:ext uri="{FF2B5EF4-FFF2-40B4-BE49-F238E27FC236}">
                  <a16:creationId xmlns:a16="http://schemas.microsoft.com/office/drawing/2014/main" id="{40E00D06-09B2-B942-9AC5-CCA6B48BF4AC}"/>
                </a:ext>
              </a:extLst>
            </p:cNvPr>
            <p:cNvSpPr/>
            <p:nvPr/>
          </p:nvSpPr>
          <p:spPr>
            <a:xfrm rot="13945919">
              <a:off x="9495592" y="3135160"/>
              <a:ext cx="391729" cy="337697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sp>
          <p:nvSpPr>
            <p:cNvPr id="40" name="等腰三角形 20">
              <a:extLst>
                <a:ext uri="{FF2B5EF4-FFF2-40B4-BE49-F238E27FC236}">
                  <a16:creationId xmlns:a16="http://schemas.microsoft.com/office/drawing/2014/main" id="{B3A80D42-2025-754F-9385-EEFA14228D23}"/>
                </a:ext>
              </a:extLst>
            </p:cNvPr>
            <p:cNvSpPr/>
            <p:nvPr/>
          </p:nvSpPr>
          <p:spPr>
            <a:xfrm rot="8598772">
              <a:off x="9565081" y="4108353"/>
              <a:ext cx="266912" cy="230096"/>
            </a:xfrm>
            <a:prstGeom prst="triangle">
              <a:avLst/>
            </a:prstGeom>
            <a:solidFill>
              <a:srgbClr val="48CF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sp>
          <p:nvSpPr>
            <p:cNvPr id="41" name="等腰三角形 21">
              <a:extLst>
                <a:ext uri="{FF2B5EF4-FFF2-40B4-BE49-F238E27FC236}">
                  <a16:creationId xmlns:a16="http://schemas.microsoft.com/office/drawing/2014/main" id="{BD8729DC-8387-9F44-BA9D-E6D3C2059B99}"/>
                </a:ext>
              </a:extLst>
            </p:cNvPr>
            <p:cNvSpPr/>
            <p:nvPr/>
          </p:nvSpPr>
          <p:spPr>
            <a:xfrm rot="8598772">
              <a:off x="10072135" y="4047133"/>
              <a:ext cx="266912" cy="230096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grpSp>
          <p:nvGrpSpPr>
            <p:cNvPr id="42" name="组合 23">
              <a:extLst>
                <a:ext uri="{FF2B5EF4-FFF2-40B4-BE49-F238E27FC236}">
                  <a16:creationId xmlns:a16="http://schemas.microsoft.com/office/drawing/2014/main" id="{A357C00C-474F-7F46-A330-E1267D29BDF0}"/>
                </a:ext>
              </a:extLst>
            </p:cNvPr>
            <p:cNvGrpSpPr/>
            <p:nvPr/>
          </p:nvGrpSpPr>
          <p:grpSpPr>
            <a:xfrm rot="7938589">
              <a:off x="9125099" y="3676009"/>
              <a:ext cx="1368693" cy="1257291"/>
              <a:chOff x="1145739" y="762009"/>
              <a:chExt cx="1001675" cy="920146"/>
            </a:xfrm>
          </p:grpSpPr>
          <p:sp>
            <p:nvSpPr>
              <p:cNvPr id="43" name="等腰三角形 47">
                <a:extLst>
                  <a:ext uri="{FF2B5EF4-FFF2-40B4-BE49-F238E27FC236}">
                    <a16:creationId xmlns:a16="http://schemas.microsoft.com/office/drawing/2014/main" id="{FB8CCE9D-99C3-FF4C-A7E2-EC17C5B80303}"/>
                  </a:ext>
                </a:extLst>
              </p:cNvPr>
              <p:cNvSpPr/>
              <p:nvPr/>
            </p:nvSpPr>
            <p:spPr>
              <a:xfrm rot="1020767">
                <a:off x="1286833" y="792672"/>
                <a:ext cx="860581" cy="741879"/>
              </a:xfrm>
              <a:prstGeom prst="triangle">
                <a:avLst/>
              </a:prstGeom>
              <a:noFill/>
              <a:ln>
                <a:solidFill>
                  <a:srgbClr val="FFC2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1E42D0C7-3099-C74D-9E5A-D76FA0146895}"/>
                  </a:ext>
                </a:extLst>
              </p:cNvPr>
              <p:cNvSpPr/>
              <p:nvPr/>
            </p:nvSpPr>
            <p:spPr>
              <a:xfrm rot="18818926">
                <a:off x="1145739" y="1360786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1F40D8CA-A9AB-DB48-9230-77DF1DE23E21}"/>
                  </a:ext>
                </a:extLst>
              </p:cNvPr>
              <p:cNvSpPr/>
              <p:nvPr/>
            </p:nvSpPr>
            <p:spPr>
              <a:xfrm rot="18818926">
                <a:off x="1787028" y="762009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0A5A5C4C-F77E-D746-BDEC-ABB43730584D}"/>
                  </a:ext>
                </a:extLst>
              </p:cNvPr>
              <p:cNvSpPr/>
              <p:nvPr/>
            </p:nvSpPr>
            <p:spPr>
              <a:xfrm rot="18818926">
                <a:off x="1971488" y="1598106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BE665B5-1F4C-A941-AB66-1655ED199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0" t="33876" r="6696" b="29055"/>
          <a:stretch/>
        </p:blipFill>
        <p:spPr>
          <a:xfrm>
            <a:off x="5839300" y="259504"/>
            <a:ext cx="1681752" cy="3813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6B9661-A0F1-534C-9EDB-A1E7C60525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398" t="21858" b="23367"/>
          <a:stretch/>
        </p:blipFill>
        <p:spPr>
          <a:xfrm>
            <a:off x="7536624" y="259504"/>
            <a:ext cx="1267897" cy="3814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4EFBE8-2FAA-324A-BE40-C29F133A3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63" y="687702"/>
            <a:ext cx="864071" cy="4262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EDA95B-0662-D542-95AF-A3CC97E36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0995" y="717189"/>
            <a:ext cx="1925804" cy="3836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FF5070-2B28-1640-A724-1043FA8F80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041" y="3750520"/>
            <a:ext cx="4572758" cy="5229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2">
            <a:extLst>
              <a:ext uri="{FF2B5EF4-FFF2-40B4-BE49-F238E27FC236}">
                <a16:creationId xmlns:a16="http://schemas.microsoft.com/office/drawing/2014/main" id="{557018D9-0962-FC44-AB46-F43EF0E9343A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-1642852" y="1642852"/>
            <a:ext cx="5143500" cy="1857796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49CFAE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334BB74-515D-7141-9A28-8E509C5C5DB0}"/>
              </a:ext>
            </a:extLst>
          </p:cNvPr>
          <p:cNvSpPr txBox="1">
            <a:spLocks/>
          </p:cNvSpPr>
          <p:nvPr/>
        </p:nvSpPr>
        <p:spPr>
          <a:xfrm>
            <a:off x="1595312" y="309302"/>
            <a:ext cx="4920817" cy="440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700" b="1" dirty="0">
                <a:solidFill>
                  <a:srgbClr val="494C4F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PyTorch</a:t>
            </a:r>
            <a:r>
              <a:rPr lang="en" altLang="zh-CN" sz="2700" b="1" dirty="0">
                <a:solidFill>
                  <a:srgbClr val="494C4F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zh-CN" altLang="en-US" sz="2700" b="1" dirty="0">
                <a:solidFill>
                  <a:srgbClr val="494C4F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基本数据操作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6CE88019-F713-7F46-B8D4-68FF2DF4913A}"/>
              </a:ext>
            </a:extLst>
          </p:cNvPr>
          <p:cNvSpPr txBox="1">
            <a:spLocks/>
          </p:cNvSpPr>
          <p:nvPr/>
        </p:nvSpPr>
        <p:spPr>
          <a:xfrm>
            <a:off x="1857797" y="1163334"/>
            <a:ext cx="4975337" cy="39801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Py</a:t>
            </a:r>
            <a:r>
              <a:rPr lang="en-US" altLang="zh-CN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orch</a:t>
            </a:r>
            <a:r>
              <a:rPr lang="zh-CN" altLang="en-US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是一个基于 </a:t>
            </a:r>
            <a:r>
              <a:rPr lang="en-US" altLang="zh-CN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en-US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ython</a:t>
            </a:r>
            <a:r>
              <a:rPr lang="zh-CN" altLang="en-US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的科学计算包，充分发挥 </a:t>
            </a:r>
            <a:r>
              <a:rPr lang="en" altLang="zh-CN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GPU</a:t>
            </a:r>
            <a:r>
              <a:rPr lang="zh-CN" altLang="en-US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能力而设计的 </a:t>
            </a:r>
            <a:r>
              <a:rPr lang="en" altLang="zh-CN" sz="1200" dirty="0" err="1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zh-CN" altLang="en-US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的 </a:t>
            </a:r>
            <a:r>
              <a:rPr lang="en" altLang="zh-CN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GPU</a:t>
            </a:r>
            <a:r>
              <a:rPr lang="zh-CN" altLang="en-US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版本替代方案，提供更大灵活性和速度的深度学习研究平台。</a:t>
            </a:r>
            <a:endParaRPr lang="en-US" altLang="zh-CN" sz="1050" dirty="0">
              <a:solidFill>
                <a:srgbClr val="636D78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lang="zh-CN" altLang="en-US" sz="120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在深度学习中，我们通常会频繁地对数据进行操作。作为动手学深度学习的基础，本节将介绍如何对内存中的数据进行操作。</a:t>
            </a:r>
            <a:endParaRPr lang="en-US" altLang="zh-CN" sz="1200" dirty="0">
              <a:solidFill>
                <a:srgbClr val="636D78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lang="zh-CN" altLang="en-US" sz="120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创建 </a:t>
            </a:r>
            <a:r>
              <a:rPr lang="en-US" altLang="zh-CN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Tensors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在 </a:t>
            </a:r>
            <a:r>
              <a:rPr lang="en-US" altLang="zh-CN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PyTorch</a:t>
            </a:r>
            <a:r>
              <a:rPr lang="en-US" altLang="zh-C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中，</a:t>
            </a:r>
            <a:r>
              <a:rPr lang="en-US" altLang="zh-CN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Tensors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是一个类，也是存储和变换数据的主要工具。为了简洁，人们常将 </a:t>
            </a:r>
            <a:r>
              <a:rPr lang="en" altLang="zh-CN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Tensors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实例直接称作 </a:t>
            </a:r>
            <a:r>
              <a:rPr lang="en" altLang="zh-CN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Tensors</a:t>
            </a:r>
            <a:r>
              <a:rPr lang="zh-CN" altLang="e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。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如果你之前用过 </a:t>
            </a:r>
            <a:r>
              <a:rPr lang="en" altLang="zh-CN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zh-CN" altLang="e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，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你会发现 </a:t>
            </a:r>
            <a:r>
              <a:rPr lang="en-US" altLang="zh-CN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Tensors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和 </a:t>
            </a:r>
            <a:r>
              <a:rPr lang="en" altLang="zh-CN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的多维数组非常类似。然而，</a:t>
            </a:r>
            <a:r>
              <a:rPr lang="en-US" altLang="zh-CN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Tensors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提供 </a:t>
            </a:r>
            <a:r>
              <a:rPr lang="en" altLang="zh-CN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GPU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计算和自动求梯度等更多功能，这些使 </a:t>
            </a:r>
            <a:r>
              <a:rPr lang="en-US" altLang="zh-CN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Tensors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更加适合深度学习。</a:t>
            </a:r>
            <a:endParaRPr lang="en-US" altLang="zh-CN" sz="1050" dirty="0">
              <a:solidFill>
                <a:srgbClr val="636D78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lang="zh-CN" altLang="en" sz="120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运算</a:t>
            </a:r>
            <a:r>
              <a:rPr lang="zh-CN" altLang="en-US" sz="120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符</a:t>
            </a:r>
            <a:endParaRPr lang="en" altLang="zh-CN" sz="1200" dirty="0">
              <a:solidFill>
                <a:srgbClr val="636D78"/>
              </a:solidFill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广播机制</a:t>
            </a:r>
            <a:endParaRPr lang="en-US" altLang="zh-CN" sz="1200" dirty="0">
              <a:solidFill>
                <a:srgbClr val="636D78"/>
              </a:solidFill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索引</a:t>
            </a:r>
            <a:endParaRPr lang="en" altLang="zh-CN" sz="1200" dirty="0">
              <a:solidFill>
                <a:srgbClr val="636D78"/>
              </a:solidFill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与 </a:t>
            </a:r>
            <a:r>
              <a:rPr lang="en-US" sz="1200" dirty="0" err="1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sz="120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zh-CN" altLang="en-US" sz="120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之间的相互转换</a:t>
            </a:r>
            <a:endParaRPr lang="en-US" sz="1200" dirty="0">
              <a:solidFill>
                <a:srgbClr val="636D78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lang="en-US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CUDA Tensors</a:t>
            </a:r>
          </a:p>
        </p:txBody>
      </p:sp>
      <p:grpSp>
        <p:nvGrpSpPr>
          <p:cNvPr id="38" name="组合 19">
            <a:extLst>
              <a:ext uri="{FF2B5EF4-FFF2-40B4-BE49-F238E27FC236}">
                <a16:creationId xmlns:a16="http://schemas.microsoft.com/office/drawing/2014/main" id="{46232A45-56C2-4943-960F-72015DB5186B}"/>
              </a:ext>
            </a:extLst>
          </p:cNvPr>
          <p:cNvGrpSpPr/>
          <p:nvPr/>
        </p:nvGrpSpPr>
        <p:grpSpPr>
          <a:xfrm>
            <a:off x="6885601" y="2331108"/>
            <a:ext cx="942968" cy="1410643"/>
            <a:chOff x="9180800" y="3108144"/>
            <a:chExt cx="1257291" cy="1880857"/>
          </a:xfrm>
        </p:grpSpPr>
        <p:sp>
          <p:nvSpPr>
            <p:cNvPr id="39" name="等腰三角形 19">
              <a:extLst>
                <a:ext uri="{FF2B5EF4-FFF2-40B4-BE49-F238E27FC236}">
                  <a16:creationId xmlns:a16="http://schemas.microsoft.com/office/drawing/2014/main" id="{40E00D06-09B2-B942-9AC5-CCA6B48BF4AC}"/>
                </a:ext>
              </a:extLst>
            </p:cNvPr>
            <p:cNvSpPr/>
            <p:nvPr/>
          </p:nvSpPr>
          <p:spPr>
            <a:xfrm rot="13945919">
              <a:off x="9495592" y="3135160"/>
              <a:ext cx="391729" cy="337697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sp>
          <p:nvSpPr>
            <p:cNvPr id="40" name="等腰三角形 20">
              <a:extLst>
                <a:ext uri="{FF2B5EF4-FFF2-40B4-BE49-F238E27FC236}">
                  <a16:creationId xmlns:a16="http://schemas.microsoft.com/office/drawing/2014/main" id="{B3A80D42-2025-754F-9385-EEFA14228D23}"/>
                </a:ext>
              </a:extLst>
            </p:cNvPr>
            <p:cNvSpPr/>
            <p:nvPr/>
          </p:nvSpPr>
          <p:spPr>
            <a:xfrm rot="8598772">
              <a:off x="9565081" y="4108353"/>
              <a:ext cx="266912" cy="230096"/>
            </a:xfrm>
            <a:prstGeom prst="triangle">
              <a:avLst/>
            </a:prstGeom>
            <a:solidFill>
              <a:srgbClr val="48CF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sp>
          <p:nvSpPr>
            <p:cNvPr id="41" name="等腰三角形 21">
              <a:extLst>
                <a:ext uri="{FF2B5EF4-FFF2-40B4-BE49-F238E27FC236}">
                  <a16:creationId xmlns:a16="http://schemas.microsoft.com/office/drawing/2014/main" id="{BD8729DC-8387-9F44-BA9D-E6D3C2059B99}"/>
                </a:ext>
              </a:extLst>
            </p:cNvPr>
            <p:cNvSpPr/>
            <p:nvPr/>
          </p:nvSpPr>
          <p:spPr>
            <a:xfrm rot="8598772">
              <a:off x="10072135" y="4047133"/>
              <a:ext cx="266912" cy="230096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grpSp>
          <p:nvGrpSpPr>
            <p:cNvPr id="42" name="组合 23">
              <a:extLst>
                <a:ext uri="{FF2B5EF4-FFF2-40B4-BE49-F238E27FC236}">
                  <a16:creationId xmlns:a16="http://schemas.microsoft.com/office/drawing/2014/main" id="{A357C00C-474F-7F46-A330-E1267D29BDF0}"/>
                </a:ext>
              </a:extLst>
            </p:cNvPr>
            <p:cNvGrpSpPr/>
            <p:nvPr/>
          </p:nvGrpSpPr>
          <p:grpSpPr>
            <a:xfrm rot="7938589">
              <a:off x="9125099" y="3676009"/>
              <a:ext cx="1368693" cy="1257291"/>
              <a:chOff x="1145739" y="762009"/>
              <a:chExt cx="1001675" cy="920146"/>
            </a:xfrm>
          </p:grpSpPr>
          <p:sp>
            <p:nvSpPr>
              <p:cNvPr id="43" name="等腰三角形 47">
                <a:extLst>
                  <a:ext uri="{FF2B5EF4-FFF2-40B4-BE49-F238E27FC236}">
                    <a16:creationId xmlns:a16="http://schemas.microsoft.com/office/drawing/2014/main" id="{FB8CCE9D-99C3-FF4C-A7E2-EC17C5B80303}"/>
                  </a:ext>
                </a:extLst>
              </p:cNvPr>
              <p:cNvSpPr/>
              <p:nvPr/>
            </p:nvSpPr>
            <p:spPr>
              <a:xfrm rot="1020767">
                <a:off x="1286833" y="792672"/>
                <a:ext cx="860581" cy="741879"/>
              </a:xfrm>
              <a:prstGeom prst="triangle">
                <a:avLst/>
              </a:prstGeom>
              <a:noFill/>
              <a:ln>
                <a:solidFill>
                  <a:srgbClr val="FFC2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1E42D0C7-3099-C74D-9E5A-D76FA0146895}"/>
                  </a:ext>
                </a:extLst>
              </p:cNvPr>
              <p:cNvSpPr/>
              <p:nvPr/>
            </p:nvSpPr>
            <p:spPr>
              <a:xfrm rot="18818926">
                <a:off x="1145739" y="1360786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1F40D8CA-A9AB-DB48-9230-77DF1DE23E21}"/>
                  </a:ext>
                </a:extLst>
              </p:cNvPr>
              <p:cNvSpPr/>
              <p:nvPr/>
            </p:nvSpPr>
            <p:spPr>
              <a:xfrm rot="18818926">
                <a:off x="1787028" y="762009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0A5A5C4C-F77E-D746-BDEC-ABB43730584D}"/>
                  </a:ext>
                </a:extLst>
              </p:cNvPr>
              <p:cNvSpPr/>
              <p:nvPr/>
            </p:nvSpPr>
            <p:spPr>
              <a:xfrm rot="18818926">
                <a:off x="1971488" y="1598106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</p:grp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1DB958E5-6016-444C-82DE-512670A54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08" t="4197" r="-49" b="25791"/>
          <a:stretch>
            <a:fillRect/>
          </a:stretch>
        </p:blipFill>
        <p:spPr>
          <a:xfrm>
            <a:off x="7142088" y="153503"/>
            <a:ext cx="1714754" cy="104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0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2">
            <a:extLst>
              <a:ext uri="{FF2B5EF4-FFF2-40B4-BE49-F238E27FC236}">
                <a16:creationId xmlns:a16="http://schemas.microsoft.com/office/drawing/2014/main" id="{557018D9-0962-FC44-AB46-F43EF0E9343A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-1642852" y="1642852"/>
            <a:ext cx="5143500" cy="1857796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49CFAE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334BB74-515D-7141-9A28-8E509C5C5DB0}"/>
              </a:ext>
            </a:extLst>
          </p:cNvPr>
          <p:cNvSpPr txBox="1">
            <a:spLocks/>
          </p:cNvSpPr>
          <p:nvPr/>
        </p:nvSpPr>
        <p:spPr>
          <a:xfrm>
            <a:off x="1595312" y="309302"/>
            <a:ext cx="4920817" cy="440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700" b="1" dirty="0">
                <a:solidFill>
                  <a:srgbClr val="494C4F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PyTorch</a:t>
            </a:r>
            <a:r>
              <a:rPr lang="en" altLang="zh-CN" sz="2700" b="1" dirty="0">
                <a:solidFill>
                  <a:srgbClr val="494C4F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zh-CN" altLang="en" sz="2700" b="1" dirty="0">
                <a:solidFill>
                  <a:srgbClr val="494C4F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自动</a:t>
            </a:r>
            <a:r>
              <a:rPr lang="zh-CN" altLang="en-US" sz="2700" b="1" dirty="0">
                <a:solidFill>
                  <a:srgbClr val="494C4F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求梯度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6CE88019-F713-7F46-B8D4-68FF2DF4913A}"/>
              </a:ext>
            </a:extLst>
          </p:cNvPr>
          <p:cNvSpPr txBox="1">
            <a:spLocks/>
          </p:cNvSpPr>
          <p:nvPr/>
        </p:nvSpPr>
        <p:spPr>
          <a:xfrm>
            <a:off x="1857797" y="1163334"/>
            <a:ext cx="4975337" cy="39801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在深度学习中，我们经常需要对函数求梯度（</a:t>
            </a:r>
            <a:r>
              <a:rPr lang="en" altLang="zh-CN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gradient</a:t>
            </a:r>
            <a:r>
              <a:rPr lang="zh-CN" altLang="en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）。</a:t>
            </a:r>
            <a:r>
              <a:rPr lang="en" altLang="zh-CN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提供的 </a:t>
            </a:r>
            <a:r>
              <a:rPr lang="en" altLang="zh-CN" sz="1200" dirty="0" err="1">
                <a:solidFill>
                  <a:schemeClr val="accent2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autograd</a:t>
            </a:r>
            <a:r>
              <a:rPr lang="zh-CN" altLang="en-US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包能够根据输入和前向传播过程自动构建计算图，并执行反向传播。本节将介绍如何使用 </a:t>
            </a:r>
            <a:r>
              <a:rPr lang="en" altLang="zh-CN" sz="1200" dirty="0" err="1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autograd</a:t>
            </a:r>
            <a:r>
              <a:rPr lang="zh-CN" altLang="en-US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包来进行自动求梯度的有关操作。</a:t>
            </a:r>
            <a:endParaRPr lang="en-US" altLang="zh-CN" sz="1200" dirty="0">
              <a:solidFill>
                <a:srgbClr val="636D78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lang="zh-CN" altLang="en-US" sz="120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基本概念</a:t>
            </a:r>
            <a:endParaRPr lang="en-US" altLang="zh-CN" sz="1050" dirty="0">
              <a:solidFill>
                <a:srgbClr val="636D78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/>
            <a:r>
              <a:rPr lang="en-US" altLang="zh-CN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Tensor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是 </a:t>
            </a:r>
            <a:r>
              <a:rPr lang="en-US" altLang="zh-CN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实现多维数组计算和自动微分的关键数据结构。一方面，它类似于 </a:t>
            </a:r>
            <a:r>
              <a:rPr lang="en-US" altLang="zh-C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N</a:t>
            </a:r>
            <a:r>
              <a:rPr lang="en-US" altLang="zh-CN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umPy</a:t>
            </a:r>
            <a:r>
              <a:rPr lang="zh-CN" altLang="en-US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的 </a:t>
            </a:r>
            <a:r>
              <a:rPr lang="en-US" altLang="zh-CN" sz="1050" dirty="0" err="1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NDArray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，用户可以对 </a:t>
            </a:r>
            <a:r>
              <a:rPr lang="en-US" altLang="zh-CN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Tensor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进行各种数学运算；另一方面，当设置 </a:t>
            </a:r>
            <a:r>
              <a:rPr lang="en-US" altLang="zh-CN" sz="1050" dirty="0">
                <a:solidFill>
                  <a:schemeClr val="accent2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1050" dirty="0" err="1">
                <a:solidFill>
                  <a:schemeClr val="accent2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requires_grad</a:t>
            </a:r>
            <a:r>
              <a:rPr lang="en-US" altLang="zh-CN" sz="1050" dirty="0">
                <a:solidFill>
                  <a:schemeClr val="accent2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= True</a:t>
            </a:r>
            <a:r>
              <a:rPr lang="zh-CN" altLang="en-US" sz="1050" dirty="0">
                <a:solidFill>
                  <a:schemeClr val="accent2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之后，在其上进行的各种操作就会被记录下来，它将开始追踪在其上的所有操作，从而利用链式法则进行梯度传播。完成计算后，可以调用 </a:t>
            </a:r>
            <a:r>
              <a:rPr lang="en-US" altLang="zh-CN" sz="1050" dirty="0">
                <a:solidFill>
                  <a:schemeClr val="accent2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.backward()</a:t>
            </a:r>
            <a:r>
              <a:rPr lang="zh-CN" altLang="en-US" sz="1050" dirty="0">
                <a:solidFill>
                  <a:schemeClr val="accent2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来完成所有梯度计算。此 </a:t>
            </a:r>
            <a:r>
              <a:rPr lang="en-US" altLang="zh-CN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Tensor</a:t>
            </a:r>
            <a:r>
              <a:rPr lang="zh-CN" altLang="en-US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的梯度将累积到 </a:t>
            </a:r>
            <a:r>
              <a:rPr lang="en-US" altLang="zh-CN" sz="1050" dirty="0">
                <a:solidFill>
                  <a:schemeClr val="accent2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.grad</a:t>
            </a:r>
            <a:r>
              <a:rPr lang="zh-CN" altLang="en-US" sz="1050" dirty="0">
                <a:solidFill>
                  <a:schemeClr val="accent2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属性中。</a:t>
            </a:r>
          </a:p>
          <a:p>
            <a:pPr lvl="1"/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如果不想要被继续追踪，可以调用 </a:t>
            </a:r>
            <a:r>
              <a:rPr lang="en-US" altLang="zh-CN" sz="1050" dirty="0">
                <a:solidFill>
                  <a:schemeClr val="accent2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.detach()</a:t>
            </a:r>
            <a:r>
              <a:rPr lang="zh-CN" altLang="en-US" sz="1050" dirty="0">
                <a:solidFill>
                  <a:schemeClr val="accent2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将其从追踪记录中分离出来，可以防止将来的计算被追踪，这样梯度就传不过去了。此外，还可以用 </a:t>
            </a:r>
            <a:r>
              <a:rPr lang="en-US" altLang="zh-CN" sz="1050" dirty="0">
                <a:solidFill>
                  <a:schemeClr val="accent2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with </a:t>
            </a:r>
            <a:r>
              <a:rPr lang="en-US" altLang="zh-CN" sz="1050" dirty="0" err="1">
                <a:solidFill>
                  <a:schemeClr val="accent2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torch.no_grad</a:t>
            </a:r>
            <a:r>
              <a:rPr lang="en-US" altLang="zh-CN" sz="1050" dirty="0">
                <a:solidFill>
                  <a:schemeClr val="accent2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sz="1050" dirty="0">
                <a:solidFill>
                  <a:schemeClr val="accent2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将不想被追踪的操作代码块包裹起来，这种方法在评估模型的时候很常用，因为在评估模型时，我们并不需要计算可训练参数（</a:t>
            </a:r>
            <a:r>
              <a:rPr lang="en-US" altLang="zh-CN" sz="1050" dirty="0" err="1">
                <a:solidFill>
                  <a:schemeClr val="accent2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requires_grad</a:t>
            </a:r>
            <a:r>
              <a:rPr lang="en-US" altLang="zh-CN" sz="1050" dirty="0">
                <a:solidFill>
                  <a:schemeClr val="accent2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=True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）的梯度。</a:t>
            </a:r>
          </a:p>
          <a:p>
            <a:r>
              <a:rPr lang="zh-CN" altLang="en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训练</a:t>
            </a:r>
            <a:r>
              <a:rPr lang="zh-CN" altLang="en-US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模式和预测模式</a:t>
            </a:r>
            <a:endParaRPr lang="en-US" altLang="zh-CN" sz="1200" dirty="0">
              <a:solidFill>
                <a:srgbClr val="636D78"/>
              </a:solidFill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对 </a:t>
            </a:r>
            <a:r>
              <a:rPr lang="en-US" altLang="zh-CN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控制流求梯度</a:t>
            </a:r>
          </a:p>
        </p:txBody>
      </p:sp>
      <p:grpSp>
        <p:nvGrpSpPr>
          <p:cNvPr id="38" name="组合 19">
            <a:extLst>
              <a:ext uri="{FF2B5EF4-FFF2-40B4-BE49-F238E27FC236}">
                <a16:creationId xmlns:a16="http://schemas.microsoft.com/office/drawing/2014/main" id="{46232A45-56C2-4943-960F-72015DB5186B}"/>
              </a:ext>
            </a:extLst>
          </p:cNvPr>
          <p:cNvGrpSpPr/>
          <p:nvPr/>
        </p:nvGrpSpPr>
        <p:grpSpPr>
          <a:xfrm>
            <a:off x="6885601" y="2331108"/>
            <a:ext cx="942968" cy="1410643"/>
            <a:chOff x="9180800" y="3108144"/>
            <a:chExt cx="1257291" cy="1880857"/>
          </a:xfrm>
        </p:grpSpPr>
        <p:sp>
          <p:nvSpPr>
            <p:cNvPr id="39" name="等腰三角形 19">
              <a:extLst>
                <a:ext uri="{FF2B5EF4-FFF2-40B4-BE49-F238E27FC236}">
                  <a16:creationId xmlns:a16="http://schemas.microsoft.com/office/drawing/2014/main" id="{40E00D06-09B2-B942-9AC5-CCA6B48BF4AC}"/>
                </a:ext>
              </a:extLst>
            </p:cNvPr>
            <p:cNvSpPr/>
            <p:nvPr/>
          </p:nvSpPr>
          <p:spPr>
            <a:xfrm rot="13945919">
              <a:off x="9495592" y="3135160"/>
              <a:ext cx="391729" cy="337697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sp>
          <p:nvSpPr>
            <p:cNvPr id="40" name="等腰三角形 20">
              <a:extLst>
                <a:ext uri="{FF2B5EF4-FFF2-40B4-BE49-F238E27FC236}">
                  <a16:creationId xmlns:a16="http://schemas.microsoft.com/office/drawing/2014/main" id="{B3A80D42-2025-754F-9385-EEFA14228D23}"/>
                </a:ext>
              </a:extLst>
            </p:cNvPr>
            <p:cNvSpPr/>
            <p:nvPr/>
          </p:nvSpPr>
          <p:spPr>
            <a:xfrm rot="8598772">
              <a:off x="9565081" y="4108353"/>
              <a:ext cx="266912" cy="230096"/>
            </a:xfrm>
            <a:prstGeom prst="triangle">
              <a:avLst/>
            </a:prstGeom>
            <a:solidFill>
              <a:srgbClr val="48CF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sp>
          <p:nvSpPr>
            <p:cNvPr id="41" name="等腰三角形 21">
              <a:extLst>
                <a:ext uri="{FF2B5EF4-FFF2-40B4-BE49-F238E27FC236}">
                  <a16:creationId xmlns:a16="http://schemas.microsoft.com/office/drawing/2014/main" id="{BD8729DC-8387-9F44-BA9D-E6D3C2059B99}"/>
                </a:ext>
              </a:extLst>
            </p:cNvPr>
            <p:cNvSpPr/>
            <p:nvPr/>
          </p:nvSpPr>
          <p:spPr>
            <a:xfrm rot="8598772">
              <a:off x="10072135" y="4047133"/>
              <a:ext cx="266912" cy="230096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grpSp>
          <p:nvGrpSpPr>
            <p:cNvPr id="42" name="组合 23">
              <a:extLst>
                <a:ext uri="{FF2B5EF4-FFF2-40B4-BE49-F238E27FC236}">
                  <a16:creationId xmlns:a16="http://schemas.microsoft.com/office/drawing/2014/main" id="{A357C00C-474F-7F46-A330-E1267D29BDF0}"/>
                </a:ext>
              </a:extLst>
            </p:cNvPr>
            <p:cNvGrpSpPr/>
            <p:nvPr/>
          </p:nvGrpSpPr>
          <p:grpSpPr>
            <a:xfrm rot="7938589">
              <a:off x="9125099" y="3676009"/>
              <a:ext cx="1368693" cy="1257291"/>
              <a:chOff x="1145739" y="762009"/>
              <a:chExt cx="1001675" cy="920146"/>
            </a:xfrm>
          </p:grpSpPr>
          <p:sp>
            <p:nvSpPr>
              <p:cNvPr id="43" name="等腰三角形 47">
                <a:extLst>
                  <a:ext uri="{FF2B5EF4-FFF2-40B4-BE49-F238E27FC236}">
                    <a16:creationId xmlns:a16="http://schemas.microsoft.com/office/drawing/2014/main" id="{FB8CCE9D-99C3-FF4C-A7E2-EC17C5B80303}"/>
                  </a:ext>
                </a:extLst>
              </p:cNvPr>
              <p:cNvSpPr/>
              <p:nvPr/>
            </p:nvSpPr>
            <p:spPr>
              <a:xfrm rot="1020767">
                <a:off x="1286833" y="792672"/>
                <a:ext cx="860581" cy="741879"/>
              </a:xfrm>
              <a:prstGeom prst="triangle">
                <a:avLst/>
              </a:prstGeom>
              <a:noFill/>
              <a:ln>
                <a:solidFill>
                  <a:srgbClr val="FFC2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1E42D0C7-3099-C74D-9E5A-D76FA0146895}"/>
                  </a:ext>
                </a:extLst>
              </p:cNvPr>
              <p:cNvSpPr/>
              <p:nvPr/>
            </p:nvSpPr>
            <p:spPr>
              <a:xfrm rot="18818926">
                <a:off x="1145739" y="1360786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1F40D8CA-A9AB-DB48-9230-77DF1DE23E21}"/>
                  </a:ext>
                </a:extLst>
              </p:cNvPr>
              <p:cNvSpPr/>
              <p:nvPr/>
            </p:nvSpPr>
            <p:spPr>
              <a:xfrm rot="18818926">
                <a:off x="1787028" y="762009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0A5A5C4C-F77E-D746-BDEC-ABB43730584D}"/>
                  </a:ext>
                </a:extLst>
              </p:cNvPr>
              <p:cNvSpPr/>
              <p:nvPr/>
            </p:nvSpPr>
            <p:spPr>
              <a:xfrm rot="18818926">
                <a:off x="1971488" y="1598106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</p:grp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1DB958E5-6016-444C-82DE-512670A54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08" t="4197" r="-49" b="25791"/>
          <a:stretch>
            <a:fillRect/>
          </a:stretch>
        </p:blipFill>
        <p:spPr>
          <a:xfrm>
            <a:off x="7142088" y="153503"/>
            <a:ext cx="1714754" cy="104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3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2">
            <a:extLst>
              <a:ext uri="{FF2B5EF4-FFF2-40B4-BE49-F238E27FC236}">
                <a16:creationId xmlns:a16="http://schemas.microsoft.com/office/drawing/2014/main" id="{557018D9-0962-FC44-AB46-F43EF0E9343A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-1642852" y="1642852"/>
            <a:ext cx="5143500" cy="1857796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49CFAE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334BB74-515D-7141-9A28-8E509C5C5DB0}"/>
              </a:ext>
            </a:extLst>
          </p:cNvPr>
          <p:cNvSpPr txBox="1">
            <a:spLocks/>
          </p:cNvSpPr>
          <p:nvPr/>
        </p:nvSpPr>
        <p:spPr>
          <a:xfrm>
            <a:off x="1595312" y="309302"/>
            <a:ext cx="4920817" cy="440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700" b="1" dirty="0">
                <a:solidFill>
                  <a:srgbClr val="494C4F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如何查阅文档和寻求帮助</a:t>
            </a:r>
            <a:endParaRPr lang="zh-CN" altLang="en-US" sz="2700" b="1" dirty="0">
              <a:solidFill>
                <a:srgbClr val="494C4F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6CE88019-F713-7F46-B8D4-68FF2DF4913A}"/>
              </a:ext>
            </a:extLst>
          </p:cNvPr>
          <p:cNvSpPr txBox="1">
            <a:spLocks/>
          </p:cNvSpPr>
          <p:nvPr/>
        </p:nvSpPr>
        <p:spPr>
          <a:xfrm>
            <a:off x="1857797" y="1163334"/>
            <a:ext cx="4975337" cy="37876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受课时所限，本课程无法对所有用到的 </a:t>
            </a:r>
            <a:r>
              <a:rPr lang="en" altLang="zh-CN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函数和类一一详细介绍。学员可以查阅相关文档来做更深入的了解。</a:t>
            </a:r>
            <a:endParaRPr lang="en-US" altLang="zh-CN" sz="1200" dirty="0">
              <a:solidFill>
                <a:srgbClr val="636D78"/>
              </a:solidFill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查找模块里的所有函数和类。</a:t>
            </a:r>
            <a:endParaRPr lang="en-US" altLang="zh-CN" sz="1200" dirty="0">
              <a:solidFill>
                <a:srgbClr val="636D78"/>
              </a:solidFill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sz="1050" dirty="0" err="1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dir</a:t>
            </a:r>
            <a:endParaRPr lang="en-US" altLang="zh-CN" sz="1050" dirty="0">
              <a:solidFill>
                <a:srgbClr val="636D78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lang="zh-CN" altLang="en-US" sz="120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查找特定函数和类的使用。</a:t>
            </a:r>
            <a:endParaRPr lang="en-US" altLang="zh-CN" sz="1050" dirty="0">
              <a:solidFill>
                <a:srgbClr val="636D78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/>
            <a:r>
              <a:rPr lang="en-US" altLang="zh-CN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help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endParaRPr lang="en-US" altLang="zh-CN" sz="1200" dirty="0">
              <a:solidFill>
                <a:srgbClr val="636D78"/>
              </a:solidFill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在 </a:t>
            </a:r>
            <a:r>
              <a:rPr lang="en-US" altLang="zh-CN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120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网站上查阅。</a:t>
            </a:r>
            <a:endParaRPr lang="en-US" altLang="zh-CN" sz="1200" dirty="0">
              <a:solidFill>
                <a:srgbClr val="636D78"/>
              </a:solidFill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  <a:hlinkClick r:id="rId2"/>
              </a:rPr>
              <a:t>https://pytorch.org/</a:t>
            </a:r>
            <a:endParaRPr lang="en-US" altLang="zh-CN" sz="1050" dirty="0">
              <a:solidFill>
                <a:srgbClr val="636D78"/>
              </a:solidFill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自学路上必会之“上下求索”的技能 </a:t>
            </a:r>
            <a:r>
              <a:rPr lang="en-US" altLang="zh-C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  <a:hlinkClick r:id="rId3"/>
              </a:rPr>
              <a:t>链接</a:t>
            </a:r>
            <a:r>
              <a:rPr lang="en-US" altLang="zh-CN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土豆语录：</a:t>
            </a:r>
            <a:r>
              <a:rPr lang="zh-CN" altLang="en-US" sz="1050" i="1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没有哪个人会知道所有的答案，但所有与答案相关的信息都一定能在互联网上找到！</a:t>
            </a:r>
            <a:endParaRPr lang="en-US" altLang="zh-CN" sz="1050" i="1" dirty="0">
              <a:solidFill>
                <a:srgbClr val="636D78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05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活用百度和谷歌搜索。</a:t>
            </a:r>
            <a:endParaRPr lang="en-US" altLang="zh-CN" sz="1050" dirty="0">
              <a:solidFill>
                <a:srgbClr val="636D78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solidFill>
                  <a:srgbClr val="636D78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Times New Roman" panose="02020603050405020304" pitchFamily="18" charset="0"/>
              </a:rPr>
              <a:t>自学路上必会之“提问的艺术”</a:t>
            </a:r>
            <a:endParaRPr lang="en-US" altLang="zh-CN" sz="1200" dirty="0">
              <a:solidFill>
                <a:srgbClr val="636D78"/>
              </a:solidFill>
              <a:latin typeface="Songti SC" panose="02010600040101010101" pitchFamily="2" charset="-122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  <a:hlinkClick r:id="rId4"/>
              </a:rPr>
              <a:t>如何提问的技巧</a:t>
            </a:r>
            <a:r>
              <a:rPr lang="en" altLang="zh-CN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from</a:t>
            </a:r>
            <a:r>
              <a:rPr lang="zh-CN" altLang="en-US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" altLang="zh-CN" sz="1050" dirty="0" err="1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Fast.ai</a:t>
            </a:r>
            <a:endParaRPr lang="en" altLang="zh-CN" sz="1050" dirty="0">
              <a:solidFill>
                <a:srgbClr val="636D78"/>
              </a:solidFill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  <a:hlinkClick r:id="rId5"/>
              </a:rPr>
              <a:t>提问的智慧</a:t>
            </a:r>
            <a:r>
              <a:rPr lang="zh-CN" altLang="en-US" sz="1050" dirty="0">
                <a:solidFill>
                  <a:srgbClr val="636D78"/>
                </a:solidFill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”</a:t>
            </a:r>
          </a:p>
        </p:txBody>
      </p:sp>
      <p:grpSp>
        <p:nvGrpSpPr>
          <p:cNvPr id="38" name="组合 19">
            <a:extLst>
              <a:ext uri="{FF2B5EF4-FFF2-40B4-BE49-F238E27FC236}">
                <a16:creationId xmlns:a16="http://schemas.microsoft.com/office/drawing/2014/main" id="{46232A45-56C2-4943-960F-72015DB5186B}"/>
              </a:ext>
            </a:extLst>
          </p:cNvPr>
          <p:cNvGrpSpPr/>
          <p:nvPr/>
        </p:nvGrpSpPr>
        <p:grpSpPr>
          <a:xfrm>
            <a:off x="6885601" y="2331108"/>
            <a:ext cx="942968" cy="1410643"/>
            <a:chOff x="9180800" y="3108144"/>
            <a:chExt cx="1257291" cy="1880857"/>
          </a:xfrm>
        </p:grpSpPr>
        <p:sp>
          <p:nvSpPr>
            <p:cNvPr id="39" name="等腰三角形 19">
              <a:extLst>
                <a:ext uri="{FF2B5EF4-FFF2-40B4-BE49-F238E27FC236}">
                  <a16:creationId xmlns:a16="http://schemas.microsoft.com/office/drawing/2014/main" id="{40E00D06-09B2-B942-9AC5-CCA6B48BF4AC}"/>
                </a:ext>
              </a:extLst>
            </p:cNvPr>
            <p:cNvSpPr/>
            <p:nvPr/>
          </p:nvSpPr>
          <p:spPr>
            <a:xfrm rot="13945919">
              <a:off x="9495592" y="3135160"/>
              <a:ext cx="391729" cy="337697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sp>
          <p:nvSpPr>
            <p:cNvPr id="40" name="等腰三角形 20">
              <a:extLst>
                <a:ext uri="{FF2B5EF4-FFF2-40B4-BE49-F238E27FC236}">
                  <a16:creationId xmlns:a16="http://schemas.microsoft.com/office/drawing/2014/main" id="{B3A80D42-2025-754F-9385-EEFA14228D23}"/>
                </a:ext>
              </a:extLst>
            </p:cNvPr>
            <p:cNvSpPr/>
            <p:nvPr/>
          </p:nvSpPr>
          <p:spPr>
            <a:xfrm rot="8598772">
              <a:off x="9565081" y="4108353"/>
              <a:ext cx="266912" cy="230096"/>
            </a:xfrm>
            <a:prstGeom prst="triangle">
              <a:avLst/>
            </a:prstGeom>
            <a:solidFill>
              <a:srgbClr val="48CF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sp>
          <p:nvSpPr>
            <p:cNvPr id="41" name="等腰三角形 21">
              <a:extLst>
                <a:ext uri="{FF2B5EF4-FFF2-40B4-BE49-F238E27FC236}">
                  <a16:creationId xmlns:a16="http://schemas.microsoft.com/office/drawing/2014/main" id="{BD8729DC-8387-9F44-BA9D-E6D3C2059B99}"/>
                </a:ext>
              </a:extLst>
            </p:cNvPr>
            <p:cNvSpPr/>
            <p:nvPr/>
          </p:nvSpPr>
          <p:spPr>
            <a:xfrm rot="8598772">
              <a:off x="10072135" y="4047133"/>
              <a:ext cx="266912" cy="230096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grpSp>
          <p:nvGrpSpPr>
            <p:cNvPr id="42" name="组合 23">
              <a:extLst>
                <a:ext uri="{FF2B5EF4-FFF2-40B4-BE49-F238E27FC236}">
                  <a16:creationId xmlns:a16="http://schemas.microsoft.com/office/drawing/2014/main" id="{A357C00C-474F-7F46-A330-E1267D29BDF0}"/>
                </a:ext>
              </a:extLst>
            </p:cNvPr>
            <p:cNvGrpSpPr/>
            <p:nvPr/>
          </p:nvGrpSpPr>
          <p:grpSpPr>
            <a:xfrm rot="7938589">
              <a:off x="9125099" y="3676009"/>
              <a:ext cx="1368693" cy="1257291"/>
              <a:chOff x="1145739" y="762009"/>
              <a:chExt cx="1001675" cy="920146"/>
            </a:xfrm>
          </p:grpSpPr>
          <p:sp>
            <p:nvSpPr>
              <p:cNvPr id="43" name="等腰三角形 47">
                <a:extLst>
                  <a:ext uri="{FF2B5EF4-FFF2-40B4-BE49-F238E27FC236}">
                    <a16:creationId xmlns:a16="http://schemas.microsoft.com/office/drawing/2014/main" id="{FB8CCE9D-99C3-FF4C-A7E2-EC17C5B80303}"/>
                  </a:ext>
                </a:extLst>
              </p:cNvPr>
              <p:cNvSpPr/>
              <p:nvPr/>
            </p:nvSpPr>
            <p:spPr>
              <a:xfrm rot="1020767">
                <a:off x="1286833" y="792672"/>
                <a:ext cx="860581" cy="741879"/>
              </a:xfrm>
              <a:prstGeom prst="triangle">
                <a:avLst/>
              </a:prstGeom>
              <a:noFill/>
              <a:ln>
                <a:solidFill>
                  <a:srgbClr val="FFC2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1E42D0C7-3099-C74D-9E5A-D76FA0146895}"/>
                  </a:ext>
                </a:extLst>
              </p:cNvPr>
              <p:cNvSpPr/>
              <p:nvPr/>
            </p:nvSpPr>
            <p:spPr>
              <a:xfrm rot="18818926">
                <a:off x="1145739" y="1360786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1F40D8CA-A9AB-DB48-9230-77DF1DE23E21}"/>
                  </a:ext>
                </a:extLst>
              </p:cNvPr>
              <p:cNvSpPr/>
              <p:nvPr/>
            </p:nvSpPr>
            <p:spPr>
              <a:xfrm rot="18818926">
                <a:off x="1787028" y="762009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0A5A5C4C-F77E-D746-BDEC-ABB43730584D}"/>
                  </a:ext>
                </a:extLst>
              </p:cNvPr>
              <p:cNvSpPr/>
              <p:nvPr/>
            </p:nvSpPr>
            <p:spPr>
              <a:xfrm rot="18818926">
                <a:off x="1971488" y="1598106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</p:grp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1DB958E5-6016-444C-82DE-512670A54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608" t="4197" r="-49" b="25791"/>
          <a:stretch>
            <a:fillRect/>
          </a:stretch>
        </p:blipFill>
        <p:spPr>
          <a:xfrm>
            <a:off x="7142088" y="153503"/>
            <a:ext cx="1714754" cy="104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0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rot="2220000">
            <a:off x="3170873" y="1935004"/>
            <a:ext cx="743426" cy="551498"/>
            <a:chOff x="4362411" y="1436839"/>
            <a:chExt cx="5202504" cy="4484918"/>
          </a:xfrm>
        </p:grpSpPr>
        <p:sp>
          <p:nvSpPr>
            <p:cNvPr id="8" name="等腰三角形 14"/>
            <p:cNvSpPr/>
            <p:nvPr/>
          </p:nvSpPr>
          <p:spPr>
            <a:xfrm rot="10800000">
              <a:off x="4362411" y="1436839"/>
              <a:ext cx="5202504" cy="4484918"/>
            </a:xfrm>
            <a:prstGeom prst="triangle">
              <a:avLst/>
            </a:prstGeom>
            <a:noFill/>
            <a:ln w="19050"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9" name="等腰三角形 22"/>
            <p:cNvSpPr/>
            <p:nvPr/>
          </p:nvSpPr>
          <p:spPr>
            <a:xfrm rot="10800000">
              <a:off x="4362411" y="1960707"/>
              <a:ext cx="5202504" cy="3961050"/>
            </a:xfrm>
            <a:prstGeom prst="triangle">
              <a:avLst/>
            </a:prstGeom>
            <a:noFill/>
            <a:ln w="12700">
              <a:solidFill>
                <a:srgbClr val="FFC20F">
                  <a:alpha val="6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0" name="等腰三角形 38"/>
            <p:cNvSpPr/>
            <p:nvPr/>
          </p:nvSpPr>
          <p:spPr>
            <a:xfrm rot="10800000">
              <a:off x="4362411" y="1816570"/>
              <a:ext cx="5202504" cy="3961050"/>
            </a:xfrm>
            <a:prstGeom prst="triangle">
              <a:avLst/>
            </a:prstGeom>
            <a:noFill/>
            <a:ln w="12700">
              <a:solidFill>
                <a:srgbClr val="FFC20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1" name="等腰三角形 39"/>
            <p:cNvSpPr/>
            <p:nvPr/>
          </p:nvSpPr>
          <p:spPr>
            <a:xfrm rot="10800000">
              <a:off x="4362411" y="1663444"/>
              <a:ext cx="5202504" cy="3961050"/>
            </a:xfrm>
            <a:prstGeom prst="triangle">
              <a:avLst/>
            </a:prstGeom>
            <a:noFill/>
            <a:ln w="12700">
              <a:solidFill>
                <a:srgbClr val="FFC20F">
                  <a:alpha val="5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12" name="等腰三角形 40"/>
          <p:cNvSpPr/>
          <p:nvPr/>
        </p:nvSpPr>
        <p:spPr>
          <a:xfrm rot="13020000">
            <a:off x="3161348" y="1939290"/>
            <a:ext cx="743426" cy="487204"/>
          </a:xfrm>
          <a:prstGeom prst="triangle">
            <a:avLst/>
          </a:prstGeom>
          <a:noFill/>
          <a:ln w="12700">
            <a:solidFill>
              <a:srgbClr val="FFC20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3" name="等腰三角形 19"/>
          <p:cNvSpPr/>
          <p:nvPr/>
        </p:nvSpPr>
        <p:spPr>
          <a:xfrm rot="13945919">
            <a:off x="7121694" y="2351370"/>
            <a:ext cx="293797" cy="253273"/>
          </a:xfrm>
          <a:prstGeom prst="triangle">
            <a:avLst/>
          </a:prstGeom>
          <a:solidFill>
            <a:srgbClr val="FFC2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FFC20F"/>
              </a:solidFill>
            </a:endParaRPr>
          </a:p>
        </p:txBody>
      </p:sp>
      <p:sp>
        <p:nvSpPr>
          <p:cNvPr id="14" name="等腰三角形 20"/>
          <p:cNvSpPr/>
          <p:nvPr/>
        </p:nvSpPr>
        <p:spPr>
          <a:xfrm rot="8598772">
            <a:off x="7173811" y="3081265"/>
            <a:ext cx="200184" cy="172572"/>
          </a:xfrm>
          <a:prstGeom prst="triangle">
            <a:avLst/>
          </a:prstGeom>
          <a:solidFill>
            <a:srgbClr val="29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FFC20F"/>
              </a:solidFill>
            </a:endParaRPr>
          </a:p>
        </p:txBody>
      </p:sp>
      <p:sp>
        <p:nvSpPr>
          <p:cNvPr id="15" name="等腰三角形 21"/>
          <p:cNvSpPr/>
          <p:nvPr/>
        </p:nvSpPr>
        <p:spPr>
          <a:xfrm rot="8598772">
            <a:off x="7554101" y="3035350"/>
            <a:ext cx="200184" cy="172572"/>
          </a:xfrm>
          <a:prstGeom prst="triangle">
            <a:avLst/>
          </a:prstGeom>
          <a:solidFill>
            <a:srgbClr val="FFC2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FFC20F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 rot="7938589">
            <a:off x="6843825" y="2757007"/>
            <a:ext cx="1026520" cy="942968"/>
            <a:chOff x="1145739" y="762009"/>
            <a:chExt cx="1001675" cy="920146"/>
          </a:xfrm>
        </p:grpSpPr>
        <p:sp>
          <p:nvSpPr>
            <p:cNvPr id="17" name="等腰三角形 47"/>
            <p:cNvSpPr/>
            <p:nvPr/>
          </p:nvSpPr>
          <p:spPr>
            <a:xfrm rot="1020767">
              <a:off x="1286833" y="792672"/>
              <a:ext cx="860581" cy="741879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rgbClr val="FFC20F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18818926">
              <a:off x="1145739" y="1360786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9" name="椭圆 18"/>
            <p:cNvSpPr/>
            <p:nvPr/>
          </p:nvSpPr>
          <p:spPr>
            <a:xfrm rot="18818926">
              <a:off x="1787028" y="762009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20" name="椭圆 19"/>
            <p:cNvSpPr/>
            <p:nvPr/>
          </p:nvSpPr>
          <p:spPr>
            <a:xfrm rot="18818926">
              <a:off x="1971488" y="1598106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21" name="组合 20"/>
          <p:cNvGrpSpPr/>
          <p:nvPr/>
        </p:nvGrpSpPr>
        <p:grpSpPr>
          <a:xfrm rot="13953573">
            <a:off x="815648" y="3065820"/>
            <a:ext cx="636497" cy="584691"/>
            <a:chOff x="1145739" y="762009"/>
            <a:chExt cx="1001675" cy="920146"/>
          </a:xfrm>
        </p:grpSpPr>
        <p:sp>
          <p:nvSpPr>
            <p:cNvPr id="22" name="等腰三角形 34"/>
            <p:cNvSpPr/>
            <p:nvPr/>
          </p:nvSpPr>
          <p:spPr>
            <a:xfrm rot="1020767">
              <a:off x="1286833" y="792672"/>
              <a:ext cx="860581" cy="741879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rgbClr val="FFC20F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 rot="18818926">
              <a:off x="1145739" y="1360786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24" name="椭圆 23"/>
            <p:cNvSpPr/>
            <p:nvPr/>
          </p:nvSpPr>
          <p:spPr>
            <a:xfrm rot="18818926">
              <a:off x="1787028" y="762009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25" name="椭圆 24"/>
            <p:cNvSpPr/>
            <p:nvPr/>
          </p:nvSpPr>
          <p:spPr>
            <a:xfrm rot="18818926">
              <a:off x="1971488" y="1598106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06623" y="670261"/>
            <a:ext cx="2323088" cy="1614098"/>
            <a:chOff x="912737" y="565770"/>
            <a:chExt cx="3097450" cy="2152130"/>
          </a:xfrm>
        </p:grpSpPr>
        <p:sp>
          <p:nvSpPr>
            <p:cNvPr id="27" name="等腰三角形 16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rgbClr val="FFC20F"/>
                </a:solidFill>
              </a:endParaRPr>
            </a:p>
          </p:txBody>
        </p:sp>
        <p:sp>
          <p:nvSpPr>
            <p:cNvPr id="28" name="等腰三角形 17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rgbClr val="FFC20F"/>
                </a:solidFill>
              </a:endParaRPr>
            </a:p>
          </p:txBody>
        </p:sp>
        <p:sp>
          <p:nvSpPr>
            <p:cNvPr id="29" name="等腰三角形 18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rgbClr val="FFC20F"/>
                </a:solidFill>
              </a:endParaRPr>
            </a:p>
          </p:txBody>
        </p:sp>
        <p:sp>
          <p:nvSpPr>
            <p:cNvPr id="30" name="等腰三角形 11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rgbClr val="FFC20F"/>
                </a:solidFill>
              </a:endParaRPr>
            </a:p>
          </p:txBody>
        </p:sp>
        <p:sp>
          <p:nvSpPr>
            <p:cNvPr id="31" name="等腰三角形 2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rgbClr val="FFC20F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3" name="椭圆 32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4" name="椭圆 33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grpSp>
          <p:nvGrpSpPr>
            <p:cNvPr id="35" name="组合 34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36" name="等腰三角形 75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rgbClr val="FFC20F"/>
                  </a:solidFill>
                </a:endParaRPr>
              </a:p>
            </p:txBody>
          </p:sp>
          <p:sp>
            <p:nvSpPr>
              <p:cNvPr id="37" name="等腰三角形 77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rgbClr val="FFC20F"/>
                  </a:solidFill>
                </a:endParaRPr>
              </a:p>
            </p:txBody>
          </p:sp>
        </p:grpSp>
      </p:grpSp>
      <p:sp>
        <p:nvSpPr>
          <p:cNvPr id="2" name="Title 1"/>
          <p:cNvSpPr txBox="1"/>
          <p:nvPr/>
        </p:nvSpPr>
        <p:spPr>
          <a:xfrm>
            <a:off x="542563" y="2143480"/>
            <a:ext cx="8155811" cy="642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500" dirty="0">
                <a:solidFill>
                  <a:srgbClr val="494C4F"/>
                </a:solidFill>
                <a:latin typeface="宋体" charset="0"/>
                <a:ea typeface="宋体" charset="0"/>
                <a:cs typeface="宋体" charset="0"/>
              </a:rPr>
              <a:t>谢谢大家</a:t>
            </a:r>
            <a:endParaRPr lang="en-US" altLang="zh-CN" sz="4500" dirty="0">
              <a:solidFill>
                <a:srgbClr val="494C4F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grpSp>
        <p:nvGrpSpPr>
          <p:cNvPr id="4" name="Group 6"/>
          <p:cNvGrpSpPr>
            <a:grpSpLocks noChangeAspect="1"/>
          </p:cNvGrpSpPr>
          <p:nvPr/>
        </p:nvGrpSpPr>
        <p:grpSpPr>
          <a:xfrm>
            <a:off x="480856" y="3683655"/>
            <a:ext cx="912604" cy="912604"/>
            <a:chOff x="769526" y="1498605"/>
            <a:chExt cx="2866370" cy="2866370"/>
          </a:xfrm>
        </p:grpSpPr>
        <p:sp>
          <p:nvSpPr>
            <p:cNvPr id="5" name="Oval 10"/>
            <p:cNvSpPr/>
            <p:nvPr userDrawn="1"/>
          </p:nvSpPr>
          <p:spPr>
            <a:xfrm>
              <a:off x="769526" y="1498605"/>
              <a:ext cx="2866370" cy="2866370"/>
            </a:xfrm>
            <a:prstGeom prst="ellipse">
              <a:avLst/>
            </a:prstGeom>
            <a:solidFill>
              <a:srgbClr val="646D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71" y="1827527"/>
              <a:ext cx="2733632" cy="2203052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567BF0A-9FC6-854A-99F1-EE2338C6D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932" y="54301"/>
            <a:ext cx="1905000" cy="190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589</TotalTime>
  <Words>827</Words>
  <Application>Microsoft Macintosh PowerPoint</Application>
  <PresentationFormat>全屏显示(16:9)</PresentationFormat>
  <Paragraphs>62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等线</vt:lpstr>
      <vt:lpstr>等线 Light</vt:lpstr>
      <vt:lpstr>黑体</vt:lpstr>
      <vt:lpstr>宋体</vt:lpstr>
      <vt:lpstr>Songti SC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599</cp:revision>
  <dcterms:created xsi:type="dcterms:W3CDTF">2021-02-08T08:23:06Z</dcterms:created>
  <dcterms:modified xsi:type="dcterms:W3CDTF">2021-02-25T08:48:06Z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2052-3.0.1.4848</vt:lpwstr>
  </property>
</Properties>
</file>